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3"/>
  </p:notesMasterIdLst>
  <p:sldIdLst>
    <p:sldId id="695" r:id="rId2"/>
    <p:sldId id="739" r:id="rId3"/>
    <p:sldId id="852" r:id="rId4"/>
    <p:sldId id="741" r:id="rId5"/>
    <p:sldId id="953" r:id="rId6"/>
    <p:sldId id="954" r:id="rId7"/>
    <p:sldId id="955" r:id="rId8"/>
    <p:sldId id="956" r:id="rId9"/>
    <p:sldId id="957" r:id="rId10"/>
    <p:sldId id="958" r:id="rId11"/>
    <p:sldId id="959" r:id="rId12"/>
    <p:sldId id="960" r:id="rId13"/>
    <p:sldId id="961" r:id="rId14"/>
    <p:sldId id="987" r:id="rId15"/>
    <p:sldId id="988" r:id="rId16"/>
    <p:sldId id="770" r:id="rId17"/>
    <p:sldId id="746" r:id="rId18"/>
    <p:sldId id="710" r:id="rId19"/>
    <p:sldId id="711" r:id="rId20"/>
    <p:sldId id="706" r:id="rId21"/>
    <p:sldId id="736" r:id="rId22"/>
    <p:sldId id="257" r:id="rId23"/>
    <p:sldId id="258" r:id="rId24"/>
    <p:sldId id="259" r:id="rId25"/>
    <p:sldId id="260" r:id="rId26"/>
    <p:sldId id="261" r:id="rId27"/>
    <p:sldId id="262" r:id="rId28"/>
    <p:sldId id="263" r:id="rId29"/>
    <p:sldId id="264" r:id="rId30"/>
    <p:sldId id="265" r:id="rId31"/>
    <p:sldId id="707" r:id="rId32"/>
  </p:sldIdLst>
  <p:sldSz cx="12192000" cy="6858000"/>
  <p:notesSz cx="6858000" cy="9144000"/>
  <p:custDataLst>
    <p:tags r:id="rId34"/>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342" autoAdjust="0"/>
    <p:restoredTop sz="94660"/>
  </p:normalViewPr>
  <p:slideViewPr>
    <p:cSldViewPr snapToGrid="0">
      <p:cViewPr varScale="1">
        <p:scale>
          <a:sx n="44" d="100"/>
          <a:sy n="44" d="100"/>
        </p:scale>
        <p:origin x="77" y="782"/>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25" d="100"/>
        <a:sy n="125"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tags" Target="tags/tag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328657C-BFCD-480A-9D33-DBC343DA3069}" type="datetimeFigureOut">
              <a:rPr lang="en-US" smtClean="0"/>
              <a:t>4/4/2023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91C0173-7218-4FCF-8E4B-31AC14C578DA}" type="slidenum">
              <a:rPr lang="en-US" smtClean="0"/>
              <a:t>‹#›</a:t>
            </a:fld>
            <a:endParaRPr lang="en-US"/>
          </a:p>
        </p:txBody>
      </p:sp>
    </p:spTree>
    <p:extLst>
      <p:ext uri="{BB962C8B-B14F-4D97-AF65-F5344CB8AC3E}">
        <p14:creationId xmlns:p14="http://schemas.microsoft.com/office/powerpoint/2010/main" val="13749660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63490" name="Google Shape;167;g35ed75ccf_015:notes"/>
          <p:cNvSpPr>
            <a:spLocks noGrp="1" noRot="1" noChangeAspect="1" noTextEdit="1"/>
          </p:cNvSpPr>
          <p:nvPr>
            <p:ph type="sldImg" idx="2"/>
          </p:nvPr>
        </p:nvSpPr>
        <p:spPr bwMode="auto">
          <a:xfrm>
            <a:off x="381000" y="685800"/>
            <a:ext cx="6096000" cy="3429000"/>
          </a:xfrm>
          <a:custGeom>
            <a:avLst/>
            <a:gdLst>
              <a:gd name="T0" fmla="*/ 0 w 120000"/>
              <a:gd name="T1" fmla="*/ 0 h 120000"/>
              <a:gd name="T2" fmla="*/ 120000 w 120000"/>
              <a:gd name="T3" fmla="*/ 0 h 120000"/>
              <a:gd name="T4" fmla="*/ 120000 w 120000"/>
              <a:gd name="T5" fmla="*/ 120000 h 120000"/>
              <a:gd name="T6" fmla="*/ 0 w 120000"/>
              <a:gd name="T7" fmla="*/ 120000 h 120000"/>
              <a:gd name="T8" fmla="*/ 0 w 120000"/>
              <a:gd name="T9" fmla="*/ 0 h 120000"/>
            </a:gdLst>
            <a:ahLst/>
            <a:cxnLst>
              <a:cxn ang="0">
                <a:pos x="T0" y="T1"/>
              </a:cxn>
              <a:cxn ang="0">
                <a:pos x="T2" y="T3"/>
              </a:cxn>
              <a:cxn ang="0">
                <a:pos x="T4" y="T5"/>
              </a:cxn>
              <a:cxn ang="0">
                <a:pos x="T6" y="T7"/>
              </a:cxn>
              <a:cxn ang="0">
                <a:pos x="T8" y="T9"/>
              </a:cxn>
            </a:cxnLst>
            <a:rect l="0" t="0" r="r" b="b"/>
            <a:pathLst>
              <a:path w="120000" h="120000" extrusionOk="0">
                <a:moveTo>
                  <a:pt x="0" y="0"/>
                </a:moveTo>
                <a:lnTo>
                  <a:pt x="120000" y="0"/>
                </a:lnTo>
                <a:lnTo>
                  <a:pt x="120000" y="120000"/>
                </a:lnTo>
                <a:lnTo>
                  <a:pt x="0" y="120000"/>
                </a:lnTo>
                <a:lnTo>
                  <a:pt x="0" y="0"/>
                </a:lnTo>
                <a:close/>
              </a:path>
            </a:pathLst>
          </a:custGeom>
          <a:noFill/>
          <a:ln>
            <a:solidFill>
              <a:srgbClr val="000000"/>
            </a:solidFill>
            <a:round/>
            <a:headEnd/>
            <a:tailEnd/>
          </a:ln>
          <a:extLst>
            <a:ext uri="{909E8E84-426E-40DD-AFC4-6F175D3DCCD1}">
              <a14:hiddenFill xmlns:a14="http://schemas.microsoft.com/office/drawing/2010/main">
                <a:solidFill>
                  <a:srgbClr val="FFFFFF"/>
                </a:solidFill>
              </a14:hiddenFill>
            </a:ext>
          </a:extLst>
        </p:spPr>
      </p:sp>
      <p:sp>
        <p:nvSpPr>
          <p:cNvPr id="63491" name="Google Shape;168;g35ed75ccf_015:notes"/>
          <p:cNvSpPr txBox="1">
            <a:spLocks noGrp="1"/>
          </p:cNvSpPr>
          <p:nvPr>
            <p:ph type="body" idx="1"/>
          </p:nvPr>
        </p:nvSpPr>
        <p:spPr bwMode="auto">
          <a:xfrm>
            <a:off x="685800" y="4343400"/>
            <a:ext cx="54864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5" tIns="91425" rIns="91425" bIns="91425" numCol="1" anchor="t" anchorCtr="0" compatLnSpc="1">
            <a:prstTxWarp prst="textNoShape">
              <a:avLst/>
            </a:prstTxWarp>
          </a:bodyPr>
          <a:lstStyle>
            <a:lvl1pPr>
              <a:defRPr sz="1200">
                <a:solidFill>
                  <a:schemeClr val="tx1"/>
                </a:solidFill>
                <a:latin typeface="Calibri" pitchFamily="34" charset="0"/>
              </a:defRPr>
            </a:lvl1pPr>
            <a:lvl2pPr marL="742950" indent="-285750">
              <a:defRPr sz="1200">
                <a:solidFill>
                  <a:schemeClr val="tx1"/>
                </a:solidFill>
                <a:latin typeface="Calibri" pitchFamily="34" charset="0"/>
              </a:defRPr>
            </a:lvl2pPr>
            <a:lvl3pPr marL="1143000" indent="-228600">
              <a:defRPr sz="1200">
                <a:solidFill>
                  <a:schemeClr val="tx1"/>
                </a:solidFill>
                <a:latin typeface="Calibri" pitchFamily="34" charset="0"/>
              </a:defRPr>
            </a:lvl3pPr>
            <a:lvl4pPr marL="1600200" indent="-228600">
              <a:defRPr sz="1200">
                <a:solidFill>
                  <a:schemeClr val="tx1"/>
                </a:solidFill>
                <a:latin typeface="Calibri" pitchFamily="34" charset="0"/>
              </a:defRPr>
            </a:lvl4pPr>
            <a:lvl5pPr marL="2057400" indent="-228600">
              <a:defRPr sz="1200">
                <a:solidFill>
                  <a:schemeClr val="tx1"/>
                </a:solidFill>
                <a:latin typeface="Calibri" pitchFamily="34" charset="0"/>
              </a:defRPr>
            </a:lvl5pPr>
            <a:lvl6pPr marL="2514600" indent="-228600" eaLnBrk="0" fontAlgn="base" hangingPunct="0">
              <a:spcBef>
                <a:spcPct val="30000"/>
              </a:spcBef>
              <a:spcAft>
                <a:spcPct val="0"/>
              </a:spcAft>
              <a:defRPr sz="1200">
                <a:solidFill>
                  <a:schemeClr val="tx1"/>
                </a:solidFill>
                <a:latin typeface="Calibri" pitchFamily="34" charset="0"/>
              </a:defRPr>
            </a:lvl6pPr>
            <a:lvl7pPr marL="2971800" indent="-228600" eaLnBrk="0" fontAlgn="base" hangingPunct="0">
              <a:spcBef>
                <a:spcPct val="30000"/>
              </a:spcBef>
              <a:spcAft>
                <a:spcPct val="0"/>
              </a:spcAft>
              <a:defRPr sz="1200">
                <a:solidFill>
                  <a:schemeClr val="tx1"/>
                </a:solidFill>
                <a:latin typeface="Calibri" pitchFamily="34" charset="0"/>
              </a:defRPr>
            </a:lvl7pPr>
            <a:lvl8pPr marL="3429000" indent="-228600" eaLnBrk="0" fontAlgn="base" hangingPunct="0">
              <a:spcBef>
                <a:spcPct val="30000"/>
              </a:spcBef>
              <a:spcAft>
                <a:spcPct val="0"/>
              </a:spcAft>
              <a:defRPr sz="1200">
                <a:solidFill>
                  <a:schemeClr val="tx1"/>
                </a:solidFill>
                <a:latin typeface="Calibri" pitchFamily="34" charset="0"/>
              </a:defRPr>
            </a:lvl8pPr>
            <a:lvl9pPr marL="3886200" indent="-228600" eaLnBrk="0" fontAlgn="base" hangingPunct="0">
              <a:spcBef>
                <a:spcPct val="30000"/>
              </a:spcBef>
              <a:spcAft>
                <a:spcPct val="0"/>
              </a:spcAft>
              <a:defRPr sz="1200">
                <a:solidFill>
                  <a:schemeClr val="tx1"/>
                </a:solidFill>
                <a:latin typeface="Calibri" pitchFamily="34" charset="0"/>
              </a:defRPr>
            </a:lvl9pPr>
          </a:lstStyle>
          <a:p>
            <a:pPr>
              <a:spcBef>
                <a:spcPct val="0"/>
              </a:spcBef>
            </a:pPr>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1B541E9F-98F7-42AF-83C5-FAABF3DA94E8}" type="datetimeFigureOut">
              <a:rPr lang="en-US" smtClean="0"/>
              <a:t>4/4/2023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44E757D-84EA-4534-9857-ACBA41520F15}" type="slidenum">
              <a:rPr lang="en-US" smtClean="0"/>
              <a:t>‹#›</a:t>
            </a:fld>
            <a:endParaRPr lang="en-US"/>
          </a:p>
        </p:txBody>
      </p:sp>
    </p:spTree>
    <p:extLst>
      <p:ext uri="{BB962C8B-B14F-4D97-AF65-F5344CB8AC3E}">
        <p14:creationId xmlns:p14="http://schemas.microsoft.com/office/powerpoint/2010/main" val="34438570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B541E9F-98F7-42AF-83C5-FAABF3DA94E8}" type="datetimeFigureOut">
              <a:rPr lang="en-US" smtClean="0"/>
              <a:t>4/4/2023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44E757D-84EA-4534-9857-ACBA41520F15}" type="slidenum">
              <a:rPr lang="en-US" smtClean="0"/>
              <a:t>‹#›</a:t>
            </a:fld>
            <a:endParaRPr lang="en-US"/>
          </a:p>
        </p:txBody>
      </p:sp>
    </p:spTree>
    <p:extLst>
      <p:ext uri="{BB962C8B-B14F-4D97-AF65-F5344CB8AC3E}">
        <p14:creationId xmlns:p14="http://schemas.microsoft.com/office/powerpoint/2010/main" val="8739567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B541E9F-98F7-42AF-83C5-FAABF3DA94E8}" type="datetimeFigureOut">
              <a:rPr lang="en-US" smtClean="0"/>
              <a:t>4/4/2023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44E757D-84EA-4534-9857-ACBA41520F15}" type="slidenum">
              <a:rPr lang="en-US" smtClean="0"/>
              <a:t>‹#›</a:t>
            </a:fld>
            <a:endParaRPr lang="en-US"/>
          </a:p>
        </p:txBody>
      </p:sp>
    </p:spTree>
    <p:extLst>
      <p:ext uri="{BB962C8B-B14F-4D97-AF65-F5344CB8AC3E}">
        <p14:creationId xmlns:p14="http://schemas.microsoft.com/office/powerpoint/2010/main" val="23798293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B541E9F-98F7-42AF-83C5-FAABF3DA94E8}" type="datetimeFigureOut">
              <a:rPr lang="en-US" smtClean="0"/>
              <a:t>4/4/2023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44E757D-84EA-4534-9857-ACBA41520F15}" type="slidenum">
              <a:rPr lang="en-US" smtClean="0"/>
              <a:t>‹#›</a:t>
            </a:fld>
            <a:endParaRPr lang="en-US"/>
          </a:p>
        </p:txBody>
      </p:sp>
    </p:spTree>
    <p:extLst>
      <p:ext uri="{BB962C8B-B14F-4D97-AF65-F5344CB8AC3E}">
        <p14:creationId xmlns:p14="http://schemas.microsoft.com/office/powerpoint/2010/main" val="14001422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1B541E9F-98F7-42AF-83C5-FAABF3DA94E8}" type="datetimeFigureOut">
              <a:rPr lang="en-US" smtClean="0"/>
              <a:t>4/4/2023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44E757D-84EA-4534-9857-ACBA41520F15}" type="slidenum">
              <a:rPr lang="en-US" smtClean="0"/>
              <a:t>‹#›</a:t>
            </a:fld>
            <a:endParaRPr lang="en-US"/>
          </a:p>
        </p:txBody>
      </p:sp>
    </p:spTree>
    <p:extLst>
      <p:ext uri="{BB962C8B-B14F-4D97-AF65-F5344CB8AC3E}">
        <p14:creationId xmlns:p14="http://schemas.microsoft.com/office/powerpoint/2010/main" val="42754348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B541E9F-98F7-42AF-83C5-FAABF3DA94E8}" type="datetimeFigureOut">
              <a:rPr lang="en-US" smtClean="0"/>
              <a:t>4/4/2023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44E757D-84EA-4534-9857-ACBA41520F15}" type="slidenum">
              <a:rPr lang="en-US" smtClean="0"/>
              <a:t>‹#›</a:t>
            </a:fld>
            <a:endParaRPr lang="en-US"/>
          </a:p>
        </p:txBody>
      </p:sp>
    </p:spTree>
    <p:extLst>
      <p:ext uri="{BB962C8B-B14F-4D97-AF65-F5344CB8AC3E}">
        <p14:creationId xmlns:p14="http://schemas.microsoft.com/office/powerpoint/2010/main" val="14165491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B541E9F-98F7-42AF-83C5-FAABF3DA94E8}" type="datetimeFigureOut">
              <a:rPr lang="en-US" smtClean="0"/>
              <a:t>4/4/2023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44E757D-84EA-4534-9857-ACBA41520F15}" type="slidenum">
              <a:rPr lang="en-US" smtClean="0"/>
              <a:t>‹#›</a:t>
            </a:fld>
            <a:endParaRPr lang="en-US"/>
          </a:p>
        </p:txBody>
      </p:sp>
    </p:spTree>
    <p:extLst>
      <p:ext uri="{BB962C8B-B14F-4D97-AF65-F5344CB8AC3E}">
        <p14:creationId xmlns:p14="http://schemas.microsoft.com/office/powerpoint/2010/main" val="8628084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B541E9F-98F7-42AF-83C5-FAABF3DA94E8}" type="datetimeFigureOut">
              <a:rPr lang="en-US" smtClean="0"/>
              <a:t>4/4/2023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44E757D-84EA-4534-9857-ACBA41520F15}" type="slidenum">
              <a:rPr lang="en-US" smtClean="0"/>
              <a:t>‹#›</a:t>
            </a:fld>
            <a:endParaRPr lang="en-US"/>
          </a:p>
        </p:txBody>
      </p:sp>
    </p:spTree>
    <p:extLst>
      <p:ext uri="{BB962C8B-B14F-4D97-AF65-F5344CB8AC3E}">
        <p14:creationId xmlns:p14="http://schemas.microsoft.com/office/powerpoint/2010/main" val="2019363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B541E9F-98F7-42AF-83C5-FAABF3DA94E8}" type="datetimeFigureOut">
              <a:rPr lang="en-US" smtClean="0"/>
              <a:t>4/4/2023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44E757D-84EA-4534-9857-ACBA41520F15}" type="slidenum">
              <a:rPr lang="en-US" smtClean="0"/>
              <a:t>‹#›</a:t>
            </a:fld>
            <a:endParaRPr lang="en-US"/>
          </a:p>
        </p:txBody>
      </p:sp>
    </p:spTree>
    <p:extLst>
      <p:ext uri="{BB962C8B-B14F-4D97-AF65-F5344CB8AC3E}">
        <p14:creationId xmlns:p14="http://schemas.microsoft.com/office/powerpoint/2010/main" val="41336366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1B541E9F-98F7-42AF-83C5-FAABF3DA94E8}" type="datetimeFigureOut">
              <a:rPr lang="en-US" smtClean="0"/>
              <a:t>4/4/2023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44E757D-84EA-4534-9857-ACBA41520F15}" type="slidenum">
              <a:rPr lang="en-US" smtClean="0"/>
              <a:t>‹#›</a:t>
            </a:fld>
            <a:endParaRPr lang="en-US"/>
          </a:p>
        </p:txBody>
      </p:sp>
    </p:spTree>
    <p:extLst>
      <p:ext uri="{BB962C8B-B14F-4D97-AF65-F5344CB8AC3E}">
        <p14:creationId xmlns:p14="http://schemas.microsoft.com/office/powerpoint/2010/main" val="10593724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1B541E9F-98F7-42AF-83C5-FAABF3DA94E8}" type="datetimeFigureOut">
              <a:rPr lang="en-US" smtClean="0"/>
              <a:t>4/4/2023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44E757D-84EA-4534-9857-ACBA41520F15}" type="slidenum">
              <a:rPr lang="en-US" smtClean="0"/>
              <a:t>‹#›</a:t>
            </a:fld>
            <a:endParaRPr lang="en-US"/>
          </a:p>
        </p:txBody>
      </p:sp>
    </p:spTree>
    <p:extLst>
      <p:ext uri="{BB962C8B-B14F-4D97-AF65-F5344CB8AC3E}">
        <p14:creationId xmlns:p14="http://schemas.microsoft.com/office/powerpoint/2010/main" val="34460136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B541E9F-98F7-42AF-83C5-FAABF3DA94E8}" type="datetimeFigureOut">
              <a:rPr lang="en-US" smtClean="0"/>
              <a:t>4/4/2023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44E757D-84EA-4534-9857-ACBA41520F15}" type="slidenum">
              <a:rPr lang="en-US" smtClean="0"/>
              <a:t>‹#›</a:t>
            </a:fld>
            <a:endParaRPr lang="en-US"/>
          </a:p>
        </p:txBody>
      </p:sp>
    </p:spTree>
    <p:extLst>
      <p:ext uri="{BB962C8B-B14F-4D97-AF65-F5344CB8AC3E}">
        <p14:creationId xmlns:p14="http://schemas.microsoft.com/office/powerpoint/2010/main" val="2615434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7.png"/></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11.png"/></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15.png"/></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19.png"/></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 Id="rId5" Type="http://schemas.openxmlformats.org/officeDocument/2006/relationships/image" Target="../media/image24.png"/><Relationship Id="rId4" Type="http://schemas.openxmlformats.org/officeDocument/2006/relationships/image" Target="../media/image23.png"/></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 Id="rId5" Type="http://schemas.openxmlformats.org/officeDocument/2006/relationships/image" Target="../media/image28.png"/><Relationship Id="rId4" Type="http://schemas.openxmlformats.org/officeDocument/2006/relationships/image" Target="../media/image27.png"/></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 Id="rId5" Type="http://schemas.openxmlformats.org/officeDocument/2006/relationships/image" Target="../media/image32.png"/><Relationship Id="rId4" Type="http://schemas.openxmlformats.org/officeDocument/2006/relationships/image" Target="../media/image31.png"/></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5" Type="http://schemas.openxmlformats.org/officeDocument/2006/relationships/image" Target="../media/image36.png"/><Relationship Id="rId4" Type="http://schemas.openxmlformats.org/officeDocument/2006/relationships/image" Target="../media/image3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5" Type="http://schemas.openxmlformats.org/officeDocument/2006/relationships/image" Target="../media/image40.png"/><Relationship Id="rId4" Type="http://schemas.openxmlformats.org/officeDocument/2006/relationships/image" Target="../media/image39.png"/></Relationships>
</file>

<file path=ppt/slides/_rels/slide31.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5"/>
          <p:cNvPicPr>
            <a:picLocks noChangeAspect="1"/>
          </p:cNvPicPr>
          <p:nvPr/>
        </p:nvPicPr>
        <p:blipFill>
          <a:blip r:embed="rId3">
            <a:extLst>
              <a:ext uri="{28A0092B-C50C-407E-A947-70E740481C1C}">
                <a14:useLocalDpi xmlns:a14="http://schemas.microsoft.com/office/drawing/2010/main" val="0"/>
              </a:ext>
            </a:extLst>
          </a:blip>
          <a:srcRect l="17076" t="2344" r="16814"/>
          <a:stretch>
            <a:fillRect/>
          </a:stretch>
        </p:blipFill>
        <p:spPr bwMode="auto">
          <a:xfrm>
            <a:off x="396875" y="4438650"/>
            <a:ext cx="2173288" cy="2406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Google Shape;142;p16"/>
          <p:cNvSpPr txBox="1">
            <a:spLocks/>
          </p:cNvSpPr>
          <p:nvPr/>
        </p:nvSpPr>
        <p:spPr>
          <a:xfrm>
            <a:off x="1236663" y="2679700"/>
            <a:ext cx="9718675" cy="1044575"/>
          </a:xfrm>
          <a:prstGeom prst="rect">
            <a:avLst/>
          </a:prstGeom>
          <a:noFill/>
          <a:ln>
            <a:noFill/>
          </a:ln>
        </p:spPr>
        <p:txBody>
          <a:bodyPr spcFirstLastPara="1" lIns="121900" tIns="121900" rIns="121900" bIns="121900" anchor="b"/>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1800"/>
              <a:buFont typeface="Roboto Slab"/>
              <a:buNone/>
              <a:defRPr sz="1800" b="1" i="0" u="none" strike="noStrike" cap="none">
                <a:solidFill>
                  <a:schemeClr val="lt1"/>
                </a:solidFill>
                <a:latin typeface="Roboto Slab"/>
                <a:ea typeface="Roboto Slab"/>
                <a:cs typeface="Roboto Slab"/>
                <a:sym typeface="Roboto Slab"/>
              </a:defRPr>
            </a:lvl1pPr>
            <a:lvl2pPr marR="0" lvl="1" algn="l" rtl="0">
              <a:lnSpc>
                <a:spcPct val="100000"/>
              </a:lnSpc>
              <a:spcBef>
                <a:spcPts val="0"/>
              </a:spcBef>
              <a:spcAft>
                <a:spcPts val="0"/>
              </a:spcAft>
              <a:buClr>
                <a:schemeClr val="lt1"/>
              </a:buClr>
              <a:buSzPts val="1800"/>
              <a:buFont typeface="Roboto Slab"/>
              <a:buNone/>
              <a:defRPr sz="1800" b="1" i="0" u="none" strike="noStrike" cap="none">
                <a:solidFill>
                  <a:schemeClr val="lt1"/>
                </a:solidFill>
                <a:latin typeface="Roboto Slab"/>
                <a:ea typeface="Roboto Slab"/>
                <a:cs typeface="Roboto Slab"/>
                <a:sym typeface="Roboto Slab"/>
              </a:defRPr>
            </a:lvl2pPr>
            <a:lvl3pPr marR="0" lvl="2" algn="l" rtl="0">
              <a:lnSpc>
                <a:spcPct val="100000"/>
              </a:lnSpc>
              <a:spcBef>
                <a:spcPts val="0"/>
              </a:spcBef>
              <a:spcAft>
                <a:spcPts val="0"/>
              </a:spcAft>
              <a:buClr>
                <a:schemeClr val="lt1"/>
              </a:buClr>
              <a:buSzPts val="1800"/>
              <a:buFont typeface="Roboto Slab"/>
              <a:buNone/>
              <a:defRPr sz="1800" b="1" i="0" u="none" strike="noStrike" cap="none">
                <a:solidFill>
                  <a:schemeClr val="lt1"/>
                </a:solidFill>
                <a:latin typeface="Roboto Slab"/>
                <a:ea typeface="Roboto Slab"/>
                <a:cs typeface="Roboto Slab"/>
                <a:sym typeface="Roboto Slab"/>
              </a:defRPr>
            </a:lvl3pPr>
            <a:lvl4pPr marR="0" lvl="3" algn="l" rtl="0">
              <a:lnSpc>
                <a:spcPct val="100000"/>
              </a:lnSpc>
              <a:spcBef>
                <a:spcPts val="0"/>
              </a:spcBef>
              <a:spcAft>
                <a:spcPts val="0"/>
              </a:spcAft>
              <a:buClr>
                <a:schemeClr val="lt1"/>
              </a:buClr>
              <a:buSzPts val="1800"/>
              <a:buFont typeface="Roboto Slab"/>
              <a:buNone/>
              <a:defRPr sz="1800" b="1" i="0" u="none" strike="noStrike" cap="none">
                <a:solidFill>
                  <a:schemeClr val="lt1"/>
                </a:solidFill>
                <a:latin typeface="Roboto Slab"/>
                <a:ea typeface="Roboto Slab"/>
                <a:cs typeface="Roboto Slab"/>
                <a:sym typeface="Roboto Slab"/>
              </a:defRPr>
            </a:lvl4pPr>
            <a:lvl5pPr marR="0" lvl="4" algn="l" rtl="0">
              <a:lnSpc>
                <a:spcPct val="100000"/>
              </a:lnSpc>
              <a:spcBef>
                <a:spcPts val="0"/>
              </a:spcBef>
              <a:spcAft>
                <a:spcPts val="0"/>
              </a:spcAft>
              <a:buClr>
                <a:schemeClr val="lt1"/>
              </a:buClr>
              <a:buSzPts val="1800"/>
              <a:buFont typeface="Roboto Slab"/>
              <a:buNone/>
              <a:defRPr sz="1800" b="1" i="0" u="none" strike="noStrike" cap="none">
                <a:solidFill>
                  <a:schemeClr val="lt1"/>
                </a:solidFill>
                <a:latin typeface="Roboto Slab"/>
                <a:ea typeface="Roboto Slab"/>
                <a:cs typeface="Roboto Slab"/>
                <a:sym typeface="Roboto Slab"/>
              </a:defRPr>
            </a:lvl5pPr>
            <a:lvl6pPr marR="0" lvl="5" algn="l" rtl="0">
              <a:lnSpc>
                <a:spcPct val="100000"/>
              </a:lnSpc>
              <a:spcBef>
                <a:spcPts val="0"/>
              </a:spcBef>
              <a:spcAft>
                <a:spcPts val="0"/>
              </a:spcAft>
              <a:buClr>
                <a:schemeClr val="lt1"/>
              </a:buClr>
              <a:buSzPts val="1800"/>
              <a:buFont typeface="Roboto Slab"/>
              <a:buNone/>
              <a:defRPr sz="1800" b="1" i="0" u="none" strike="noStrike" cap="none">
                <a:solidFill>
                  <a:schemeClr val="lt1"/>
                </a:solidFill>
                <a:latin typeface="Roboto Slab"/>
                <a:ea typeface="Roboto Slab"/>
                <a:cs typeface="Roboto Slab"/>
                <a:sym typeface="Roboto Slab"/>
              </a:defRPr>
            </a:lvl6pPr>
            <a:lvl7pPr marR="0" lvl="6" algn="l" rtl="0">
              <a:lnSpc>
                <a:spcPct val="100000"/>
              </a:lnSpc>
              <a:spcBef>
                <a:spcPts val="0"/>
              </a:spcBef>
              <a:spcAft>
                <a:spcPts val="0"/>
              </a:spcAft>
              <a:buClr>
                <a:schemeClr val="lt1"/>
              </a:buClr>
              <a:buSzPts val="1800"/>
              <a:buFont typeface="Roboto Slab"/>
              <a:buNone/>
              <a:defRPr sz="1800" b="1" i="0" u="none" strike="noStrike" cap="none">
                <a:solidFill>
                  <a:schemeClr val="lt1"/>
                </a:solidFill>
                <a:latin typeface="Roboto Slab"/>
                <a:ea typeface="Roboto Slab"/>
                <a:cs typeface="Roboto Slab"/>
                <a:sym typeface="Roboto Slab"/>
              </a:defRPr>
            </a:lvl7pPr>
            <a:lvl8pPr marR="0" lvl="7" algn="l" rtl="0">
              <a:lnSpc>
                <a:spcPct val="100000"/>
              </a:lnSpc>
              <a:spcBef>
                <a:spcPts val="0"/>
              </a:spcBef>
              <a:spcAft>
                <a:spcPts val="0"/>
              </a:spcAft>
              <a:buClr>
                <a:schemeClr val="lt1"/>
              </a:buClr>
              <a:buSzPts val="1800"/>
              <a:buFont typeface="Roboto Slab"/>
              <a:buNone/>
              <a:defRPr sz="1800" b="1" i="0" u="none" strike="noStrike" cap="none">
                <a:solidFill>
                  <a:schemeClr val="lt1"/>
                </a:solidFill>
                <a:latin typeface="Roboto Slab"/>
                <a:ea typeface="Roboto Slab"/>
                <a:cs typeface="Roboto Slab"/>
                <a:sym typeface="Roboto Slab"/>
              </a:defRPr>
            </a:lvl8pPr>
            <a:lvl9pPr marR="0" lvl="8" algn="l" rtl="0">
              <a:lnSpc>
                <a:spcPct val="100000"/>
              </a:lnSpc>
              <a:spcBef>
                <a:spcPts val="0"/>
              </a:spcBef>
              <a:spcAft>
                <a:spcPts val="0"/>
              </a:spcAft>
              <a:buClr>
                <a:schemeClr val="lt1"/>
              </a:buClr>
              <a:buSzPts val="1800"/>
              <a:buFont typeface="Roboto Slab"/>
              <a:buNone/>
              <a:defRPr sz="1800" b="1" i="0" u="none" strike="noStrike" cap="none">
                <a:solidFill>
                  <a:schemeClr val="lt1"/>
                </a:solidFill>
                <a:latin typeface="Roboto Slab"/>
                <a:ea typeface="Roboto Slab"/>
                <a:cs typeface="Roboto Slab"/>
                <a:sym typeface="Roboto Slab"/>
              </a:defRPr>
            </a:lvl9pPr>
          </a:lstStyle>
          <a:p>
            <a:pPr algn="ctr">
              <a:defRPr/>
            </a:pPr>
            <a:r>
              <a:rPr lang="en-US" sz="5867" dirty="0">
                <a:solidFill>
                  <a:schemeClr val="accent6">
                    <a:lumMod val="75000"/>
                  </a:schemeClr>
                </a:solidFill>
              </a:rPr>
              <a:t>PROGRESS REPORT</a:t>
            </a:r>
          </a:p>
        </p:txBody>
      </p:sp>
      <p:sp>
        <p:nvSpPr>
          <p:cNvPr id="9" name="Google Shape;142;p16"/>
          <p:cNvSpPr txBox="1">
            <a:spLocks/>
          </p:cNvSpPr>
          <p:nvPr/>
        </p:nvSpPr>
        <p:spPr>
          <a:xfrm>
            <a:off x="3028950" y="4237038"/>
            <a:ext cx="6134100" cy="2452687"/>
          </a:xfrm>
          <a:prstGeom prst="rect">
            <a:avLst/>
          </a:prstGeom>
          <a:noFill/>
          <a:ln>
            <a:noFill/>
          </a:ln>
        </p:spPr>
        <p:txBody>
          <a:bodyPr spcFirstLastPara="1" lIns="121900" tIns="121900" rIns="121900" bIns="121900" anchor="b"/>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1800"/>
              <a:buFont typeface="Roboto Slab"/>
              <a:buNone/>
              <a:defRPr sz="1800" b="1" i="0" u="none" strike="noStrike" cap="none">
                <a:solidFill>
                  <a:schemeClr val="lt1"/>
                </a:solidFill>
                <a:latin typeface="Roboto Slab"/>
                <a:ea typeface="Roboto Slab"/>
                <a:cs typeface="Roboto Slab"/>
                <a:sym typeface="Roboto Slab"/>
              </a:defRPr>
            </a:lvl1pPr>
            <a:lvl2pPr marR="0" lvl="1" algn="l" rtl="0">
              <a:lnSpc>
                <a:spcPct val="100000"/>
              </a:lnSpc>
              <a:spcBef>
                <a:spcPts val="0"/>
              </a:spcBef>
              <a:spcAft>
                <a:spcPts val="0"/>
              </a:spcAft>
              <a:buClr>
                <a:schemeClr val="lt1"/>
              </a:buClr>
              <a:buSzPts val="1800"/>
              <a:buFont typeface="Roboto Slab"/>
              <a:buNone/>
              <a:defRPr sz="1800" b="1" i="0" u="none" strike="noStrike" cap="none">
                <a:solidFill>
                  <a:schemeClr val="lt1"/>
                </a:solidFill>
                <a:latin typeface="Roboto Slab"/>
                <a:ea typeface="Roboto Slab"/>
                <a:cs typeface="Roboto Slab"/>
                <a:sym typeface="Roboto Slab"/>
              </a:defRPr>
            </a:lvl2pPr>
            <a:lvl3pPr marR="0" lvl="2" algn="l" rtl="0">
              <a:lnSpc>
                <a:spcPct val="100000"/>
              </a:lnSpc>
              <a:spcBef>
                <a:spcPts val="0"/>
              </a:spcBef>
              <a:spcAft>
                <a:spcPts val="0"/>
              </a:spcAft>
              <a:buClr>
                <a:schemeClr val="lt1"/>
              </a:buClr>
              <a:buSzPts val="1800"/>
              <a:buFont typeface="Roboto Slab"/>
              <a:buNone/>
              <a:defRPr sz="1800" b="1" i="0" u="none" strike="noStrike" cap="none">
                <a:solidFill>
                  <a:schemeClr val="lt1"/>
                </a:solidFill>
                <a:latin typeface="Roboto Slab"/>
                <a:ea typeface="Roboto Slab"/>
                <a:cs typeface="Roboto Slab"/>
                <a:sym typeface="Roboto Slab"/>
              </a:defRPr>
            </a:lvl3pPr>
            <a:lvl4pPr marR="0" lvl="3" algn="l" rtl="0">
              <a:lnSpc>
                <a:spcPct val="100000"/>
              </a:lnSpc>
              <a:spcBef>
                <a:spcPts val="0"/>
              </a:spcBef>
              <a:spcAft>
                <a:spcPts val="0"/>
              </a:spcAft>
              <a:buClr>
                <a:schemeClr val="lt1"/>
              </a:buClr>
              <a:buSzPts val="1800"/>
              <a:buFont typeface="Roboto Slab"/>
              <a:buNone/>
              <a:defRPr sz="1800" b="1" i="0" u="none" strike="noStrike" cap="none">
                <a:solidFill>
                  <a:schemeClr val="lt1"/>
                </a:solidFill>
                <a:latin typeface="Roboto Slab"/>
                <a:ea typeface="Roboto Slab"/>
                <a:cs typeface="Roboto Slab"/>
                <a:sym typeface="Roboto Slab"/>
              </a:defRPr>
            </a:lvl4pPr>
            <a:lvl5pPr marR="0" lvl="4" algn="l" rtl="0">
              <a:lnSpc>
                <a:spcPct val="100000"/>
              </a:lnSpc>
              <a:spcBef>
                <a:spcPts val="0"/>
              </a:spcBef>
              <a:spcAft>
                <a:spcPts val="0"/>
              </a:spcAft>
              <a:buClr>
                <a:schemeClr val="lt1"/>
              </a:buClr>
              <a:buSzPts val="1800"/>
              <a:buFont typeface="Roboto Slab"/>
              <a:buNone/>
              <a:defRPr sz="1800" b="1" i="0" u="none" strike="noStrike" cap="none">
                <a:solidFill>
                  <a:schemeClr val="lt1"/>
                </a:solidFill>
                <a:latin typeface="Roboto Slab"/>
                <a:ea typeface="Roboto Slab"/>
                <a:cs typeface="Roboto Slab"/>
                <a:sym typeface="Roboto Slab"/>
              </a:defRPr>
            </a:lvl5pPr>
            <a:lvl6pPr marR="0" lvl="5" algn="l" rtl="0">
              <a:lnSpc>
                <a:spcPct val="100000"/>
              </a:lnSpc>
              <a:spcBef>
                <a:spcPts val="0"/>
              </a:spcBef>
              <a:spcAft>
                <a:spcPts val="0"/>
              </a:spcAft>
              <a:buClr>
                <a:schemeClr val="lt1"/>
              </a:buClr>
              <a:buSzPts val="1800"/>
              <a:buFont typeface="Roboto Slab"/>
              <a:buNone/>
              <a:defRPr sz="1800" b="1" i="0" u="none" strike="noStrike" cap="none">
                <a:solidFill>
                  <a:schemeClr val="lt1"/>
                </a:solidFill>
                <a:latin typeface="Roboto Slab"/>
                <a:ea typeface="Roboto Slab"/>
                <a:cs typeface="Roboto Slab"/>
                <a:sym typeface="Roboto Slab"/>
              </a:defRPr>
            </a:lvl6pPr>
            <a:lvl7pPr marR="0" lvl="6" algn="l" rtl="0">
              <a:lnSpc>
                <a:spcPct val="100000"/>
              </a:lnSpc>
              <a:spcBef>
                <a:spcPts val="0"/>
              </a:spcBef>
              <a:spcAft>
                <a:spcPts val="0"/>
              </a:spcAft>
              <a:buClr>
                <a:schemeClr val="lt1"/>
              </a:buClr>
              <a:buSzPts val="1800"/>
              <a:buFont typeface="Roboto Slab"/>
              <a:buNone/>
              <a:defRPr sz="1800" b="1" i="0" u="none" strike="noStrike" cap="none">
                <a:solidFill>
                  <a:schemeClr val="lt1"/>
                </a:solidFill>
                <a:latin typeface="Roboto Slab"/>
                <a:ea typeface="Roboto Slab"/>
                <a:cs typeface="Roboto Slab"/>
                <a:sym typeface="Roboto Slab"/>
              </a:defRPr>
            </a:lvl7pPr>
            <a:lvl8pPr marR="0" lvl="7" algn="l" rtl="0">
              <a:lnSpc>
                <a:spcPct val="100000"/>
              </a:lnSpc>
              <a:spcBef>
                <a:spcPts val="0"/>
              </a:spcBef>
              <a:spcAft>
                <a:spcPts val="0"/>
              </a:spcAft>
              <a:buClr>
                <a:schemeClr val="lt1"/>
              </a:buClr>
              <a:buSzPts val="1800"/>
              <a:buFont typeface="Roboto Slab"/>
              <a:buNone/>
              <a:defRPr sz="1800" b="1" i="0" u="none" strike="noStrike" cap="none">
                <a:solidFill>
                  <a:schemeClr val="lt1"/>
                </a:solidFill>
                <a:latin typeface="Roboto Slab"/>
                <a:ea typeface="Roboto Slab"/>
                <a:cs typeface="Roboto Slab"/>
                <a:sym typeface="Roboto Slab"/>
              </a:defRPr>
            </a:lvl8pPr>
            <a:lvl9pPr marR="0" lvl="8" algn="l" rtl="0">
              <a:lnSpc>
                <a:spcPct val="100000"/>
              </a:lnSpc>
              <a:spcBef>
                <a:spcPts val="0"/>
              </a:spcBef>
              <a:spcAft>
                <a:spcPts val="0"/>
              </a:spcAft>
              <a:buClr>
                <a:schemeClr val="lt1"/>
              </a:buClr>
              <a:buSzPts val="1800"/>
              <a:buFont typeface="Roboto Slab"/>
              <a:buNone/>
              <a:defRPr sz="1800" b="1" i="0" u="none" strike="noStrike" cap="none">
                <a:solidFill>
                  <a:schemeClr val="lt1"/>
                </a:solidFill>
                <a:latin typeface="Roboto Slab"/>
                <a:ea typeface="Roboto Slab"/>
                <a:cs typeface="Roboto Slab"/>
                <a:sym typeface="Roboto Slab"/>
              </a:defRPr>
            </a:lvl9pPr>
          </a:lstStyle>
          <a:p>
            <a:pPr algn="ctr">
              <a:defRPr/>
            </a:pPr>
            <a:r>
              <a:rPr lang="en-US" sz="3200" dirty="0">
                <a:solidFill>
                  <a:schemeClr val="accent2">
                    <a:lumMod val="50000"/>
                  </a:schemeClr>
                </a:solidFill>
              </a:rPr>
              <a:t>DISTRICT – </a:t>
            </a:r>
            <a:endParaRPr lang="en-US" sz="1400" dirty="0">
              <a:solidFill>
                <a:schemeClr val="accent2">
                  <a:lumMod val="50000"/>
                </a:schemeClr>
              </a:solidFill>
            </a:endParaRPr>
          </a:p>
          <a:p>
            <a:pPr algn="ctr">
              <a:defRPr/>
            </a:pPr>
            <a:r>
              <a:rPr lang="en-US" sz="3200" dirty="0">
                <a:solidFill>
                  <a:schemeClr val="accent2">
                    <a:lumMod val="50000"/>
                  </a:schemeClr>
                </a:solidFill>
              </a:rPr>
              <a:t>REGION</a:t>
            </a:r>
          </a:p>
          <a:p>
            <a:pPr algn="ctr">
              <a:defRPr/>
            </a:pPr>
            <a:endParaRPr lang="en-US" sz="1400" dirty="0">
              <a:solidFill>
                <a:schemeClr val="accent2">
                  <a:lumMod val="50000"/>
                </a:schemeClr>
              </a:solidFill>
            </a:endParaRPr>
          </a:p>
          <a:p>
            <a:pPr algn="ctr">
              <a:defRPr/>
            </a:pPr>
            <a:r>
              <a:rPr lang="en-US" sz="3200" dirty="0">
                <a:solidFill>
                  <a:schemeClr val="accent2">
                    <a:lumMod val="50000"/>
                  </a:schemeClr>
                </a:solidFill>
              </a:rPr>
              <a:t>, 2023</a:t>
            </a:r>
          </a:p>
        </p:txBody>
      </p:sp>
      <p:pic>
        <p:nvPicPr>
          <p:cNvPr id="2055" name="Picture 9"/>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385300" y="4368800"/>
            <a:ext cx="2976563" cy="261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66" name="Picture 2" descr="WAPCOS Limited Logo Vector"/>
          <p:cNvPicPr>
            <a:picLocks noChangeAspect="1" noChangeArrowheads="1"/>
          </p:cNvPicPr>
          <p:nvPr/>
        </p:nvPicPr>
        <p:blipFill rotWithShape="1">
          <a:blip r:embed="rId5">
            <a:extLst>
              <a:ext uri="{28A0092B-C50C-407E-A947-70E740481C1C}">
                <a14:useLocalDpi xmlns:a14="http://schemas.microsoft.com/office/drawing/2010/main" val="0"/>
              </a:ext>
            </a:extLst>
          </a:blip>
          <a:srcRect t="22447" b="22334"/>
          <a:stretch/>
        </p:blipFill>
        <p:spPr bwMode="auto">
          <a:xfrm>
            <a:off x="2673350" y="139700"/>
            <a:ext cx="6026921" cy="18488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91401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207817" y="102811"/>
            <a:ext cx="11776365" cy="923349"/>
          </a:xfrm>
          <a:solidFill>
            <a:schemeClr val="accent4">
              <a:lumMod val="20000"/>
              <a:lumOff val="80000"/>
            </a:schemeClr>
          </a:solidFill>
        </p:spPr>
        <p:txBody>
          <a:bodyPr>
            <a:normAutofit fontScale="90000"/>
          </a:bodyPr>
          <a:lstStyle/>
          <a:p>
            <a:pPr algn="ctr"/>
            <a:r>
              <a:rPr lang="en-US" b="1" dirty="0">
                <a:latin typeface="+mn-lt"/>
              </a:rPr>
              <a:t>Abstract of Schemes – Work in Progress</a:t>
            </a:r>
            <a:br>
              <a:rPr lang="en-US" b="1" dirty="0">
                <a:latin typeface="+mn-lt"/>
              </a:rPr>
            </a:br>
            <a:r>
              <a:rPr lang="en-US" sz="3100" b="1" dirty="0">
                <a:latin typeface="+mn-lt"/>
              </a:rPr>
              <a:t>Category – “Retro”</a:t>
            </a:r>
          </a:p>
        </p:txBody>
      </p:sp>
      <p:graphicFrame>
        <p:nvGraphicFramePr>
          <p:cNvPr id="6" name="Table 5"/>
          <p:cNvGraphicFramePr>
            <a:graphicFrameLocks noGrp="1"/>
          </p:cNvGraphicFramePr>
          <p:nvPr/>
        </p:nvGraphicFramePr>
        <p:xfrm>
          <a:off x="497929" y="1113183"/>
          <a:ext cx="11196139" cy="593185"/>
        </p:xfrm>
        <a:graphic>
          <a:graphicData uri="http://schemas.openxmlformats.org/drawingml/2006/table">
            <a:tbl>
              <a:tblPr/>
              <a:tblGrid>
                <a:gridCol w="453210">
                  <a:extLst>
                    <a:ext uri="{9D8B030D-6E8A-4147-A177-3AD203B41FA5}">
                      <a16:colId xmlns:a16="http://schemas.microsoft.com/office/drawing/2014/main" val="20000"/>
                    </a:ext>
                  </a:extLst>
                </a:gridCol>
                <a:gridCol w="1355422">
                  <a:extLst>
                    <a:ext uri="{9D8B030D-6E8A-4147-A177-3AD203B41FA5}">
                      <a16:colId xmlns:a16="http://schemas.microsoft.com/office/drawing/2014/main" val="20001"/>
                    </a:ext>
                  </a:extLst>
                </a:gridCol>
                <a:gridCol w="2876357">
                  <a:extLst>
                    <a:ext uri="{9D8B030D-6E8A-4147-A177-3AD203B41FA5}">
                      <a16:colId xmlns:a16="http://schemas.microsoft.com/office/drawing/2014/main" val="20002"/>
                    </a:ext>
                  </a:extLst>
                </a:gridCol>
                <a:gridCol w="1273610">
                  <a:extLst>
                    <a:ext uri="{9D8B030D-6E8A-4147-A177-3AD203B41FA5}">
                      <a16:colId xmlns:a16="http://schemas.microsoft.com/office/drawing/2014/main" val="20003"/>
                    </a:ext>
                  </a:extLst>
                </a:gridCol>
                <a:gridCol w="1073266">
                  <a:extLst>
                    <a:ext uri="{9D8B030D-6E8A-4147-A177-3AD203B41FA5}">
                      <a16:colId xmlns:a16="http://schemas.microsoft.com/office/drawing/2014/main" val="20004"/>
                    </a:ext>
                  </a:extLst>
                </a:gridCol>
                <a:gridCol w="1202059">
                  <a:extLst>
                    <a:ext uri="{9D8B030D-6E8A-4147-A177-3AD203B41FA5}">
                      <a16:colId xmlns:a16="http://schemas.microsoft.com/office/drawing/2014/main" val="20005"/>
                    </a:ext>
                  </a:extLst>
                </a:gridCol>
                <a:gridCol w="987405">
                  <a:extLst>
                    <a:ext uri="{9D8B030D-6E8A-4147-A177-3AD203B41FA5}">
                      <a16:colId xmlns:a16="http://schemas.microsoft.com/office/drawing/2014/main" val="20006"/>
                    </a:ext>
                  </a:extLst>
                </a:gridCol>
                <a:gridCol w="987405">
                  <a:extLst>
                    <a:ext uri="{9D8B030D-6E8A-4147-A177-3AD203B41FA5}">
                      <a16:colId xmlns:a16="http://schemas.microsoft.com/office/drawing/2014/main" val="20007"/>
                    </a:ext>
                  </a:extLst>
                </a:gridCol>
                <a:gridCol w="987405">
                  <a:extLst>
                    <a:ext uri="{9D8B030D-6E8A-4147-A177-3AD203B41FA5}">
                      <a16:colId xmlns:a16="http://schemas.microsoft.com/office/drawing/2014/main" val="20008"/>
                    </a:ext>
                  </a:extLst>
                </a:gridCol>
              </a:tblGrid>
              <a:tr h="593185">
                <a:tc>
                  <a:txBody>
                    <a:bodyPr/>
                    <a:lstStyle/>
                    <a:p>
                      <a:pPr algn="ctr" fontAlgn="ctr"/>
                      <a:r>
                        <a:rPr lang="en-IN" sz="1600" b="1" i="0" u="none" strike="noStrike" dirty="0" err="1">
                          <a:solidFill>
                            <a:srgbClr val="000000"/>
                          </a:solidFill>
                          <a:effectLst/>
                          <a:latin typeface="Calibri" panose="020F0502020204030204"/>
                        </a:rPr>
                        <a:t>Sr</a:t>
                      </a:r>
                      <a:r>
                        <a:rPr lang="en-IN" sz="1600" b="1" i="0" u="none" strike="noStrike" dirty="0">
                          <a:solidFill>
                            <a:srgbClr val="000000"/>
                          </a:solidFill>
                          <a:effectLst/>
                          <a:latin typeface="Calibri" panose="020F0502020204030204"/>
                        </a:rPr>
                        <a:t> No</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Scheme Name</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Name of Agency</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W.O. Amount</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a:t>
                      </a:r>
                      <a:r>
                        <a:rPr lang="en-IN" sz="1600" b="1" i="0" u="none" strike="noStrike" dirty="0" err="1">
                          <a:solidFill>
                            <a:srgbClr val="000000"/>
                          </a:solidFill>
                          <a:effectLst/>
                          <a:latin typeface="Calibri" panose="020F0502020204030204"/>
                        </a:rPr>
                        <a:t>excl</a:t>
                      </a:r>
                      <a:r>
                        <a:rPr lang="en-IN" sz="1600" b="1" i="0" u="none" strike="noStrike" dirty="0">
                          <a:solidFill>
                            <a:srgbClr val="000000"/>
                          </a:solidFill>
                          <a:effectLst/>
                          <a:latin typeface="Calibri" panose="020F0502020204030204"/>
                        </a:rPr>
                        <a:t> GST)</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W.O.</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Date</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Construction</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Period</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a:rPr>
                        <a:t>Physical </a:t>
                      </a:r>
                    </a:p>
                    <a:p>
                      <a:pPr algn="ctr" fontAlgn="ctr"/>
                      <a:r>
                        <a:rPr lang="en-IN" sz="1600" b="1" i="0" u="none" strike="noStrike" dirty="0">
                          <a:solidFill>
                            <a:srgbClr val="000000"/>
                          </a:solidFill>
                          <a:effectLst/>
                          <a:latin typeface="Calibri"/>
                        </a:rPr>
                        <a:t>Progress</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US" sz="1600" b="1" i="0" u="none" strike="noStrike" dirty="0">
                          <a:solidFill>
                            <a:srgbClr val="000000"/>
                          </a:solidFill>
                          <a:effectLst/>
                          <a:latin typeface="Calibri"/>
                        </a:rPr>
                        <a:t>RA Bill</a:t>
                      </a:r>
                    </a:p>
                    <a:p>
                      <a:pPr algn="ctr" fontAlgn="ctr"/>
                      <a:r>
                        <a:rPr lang="en-US" sz="1100" b="1" i="0" u="none" strike="noStrike" dirty="0">
                          <a:solidFill>
                            <a:srgbClr val="000000"/>
                          </a:solidFill>
                          <a:effectLst/>
                          <a:latin typeface="Calibri"/>
                        </a:rPr>
                        <a:t>(Recommended)</a:t>
                      </a:r>
                    </a:p>
                    <a:p>
                      <a:pPr algn="ctr" fontAlgn="ctr"/>
                      <a:r>
                        <a:rPr lang="en-US" sz="1100" b="1" i="0" u="none" strike="noStrike" dirty="0">
                          <a:solidFill>
                            <a:srgbClr val="000000"/>
                          </a:solidFill>
                          <a:effectLst/>
                          <a:latin typeface="Calibri"/>
                        </a:rPr>
                        <a:t>%</a:t>
                      </a:r>
                      <a:endParaRPr lang="en-IN" sz="1100" b="1" i="0" u="none" strike="noStrike" dirty="0">
                        <a:solidFill>
                          <a:srgbClr val="000000"/>
                        </a:solidFill>
                        <a:effectLst/>
                        <a:latin typeface="Calibri"/>
                      </a:endParaRP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mn-lt"/>
                          <a:ea typeface="+mn-ea"/>
                          <a:cs typeface="+mn-cs"/>
                        </a:rPr>
                        <a:t>RA Bill</a:t>
                      </a:r>
                    </a:p>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mn-lt"/>
                          <a:ea typeface="+mn-ea"/>
                          <a:cs typeface="+mn-cs"/>
                        </a:rPr>
                        <a:t>(Recommended)</a:t>
                      </a:r>
                    </a:p>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mn-lt"/>
                          <a:ea typeface="+mn-ea"/>
                          <a:cs typeface="+mn-cs"/>
                        </a:rPr>
                        <a:t>In Lakhs</a:t>
                      </a:r>
                      <a:endParaRPr kumimoji="0" lang="en-IN" sz="1100" b="1" i="0" u="none" strike="noStrike" kern="1200" cap="none" spc="0" normalizeH="0" baseline="0" noProof="0" dirty="0">
                        <a:ln>
                          <a:noFill/>
                        </a:ln>
                        <a:solidFill>
                          <a:srgbClr val="000000"/>
                        </a:solidFill>
                        <a:effectLst/>
                        <a:uLnTx/>
                        <a:uFillTx/>
                        <a:latin typeface="+mn-lt"/>
                        <a:ea typeface="+mn-ea"/>
                        <a:cs typeface="+mn-cs"/>
                      </a:endParaRP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extLst>
                  <a:ext uri="{0D108BD9-81ED-4DB2-BD59-A6C34878D82A}">
                    <a16:rowId xmlns:a16="http://schemas.microsoft.com/office/drawing/2014/main" val="10000"/>
                  </a:ext>
                </a:extLst>
              </a:tr>
            </a:tbl>
          </a:graphicData>
        </a:graphic>
      </p:graphicFrame>
      <p:graphicFrame>
        <p:nvGraphicFramePr>
          <p:cNvPr id="2" name="Table 1">
            <a:extLst>
              <a:ext uri="{FF2B5EF4-FFF2-40B4-BE49-F238E27FC236}">
                <a16:creationId xmlns:a16="http://schemas.microsoft.com/office/drawing/2014/main" id="{D743879F-00F0-566D-8A81-A21E5B675490}"/>
              </a:ext>
            </a:extLst>
          </p:cNvPr>
          <p:cNvGraphicFramePr>
            <a:graphicFrameLocks noGrp="1"/>
          </p:cNvGraphicFramePr>
          <p:nvPr>
            <p:extLst>
              <p:ext uri="{D42A27DB-BD31-4B8C-83A1-F6EECF244321}">
                <p14:modId xmlns:p14="http://schemas.microsoft.com/office/powerpoint/2010/main" val="535369163"/>
              </p:ext>
            </p:extLst>
          </p:nvPr>
        </p:nvGraphicFramePr>
        <p:xfrm>
          <a:off x="497929" y="1706369"/>
          <a:ext cx="11196139" cy="5048820"/>
        </p:xfrm>
        <a:graphic>
          <a:graphicData uri="http://schemas.openxmlformats.org/drawingml/2006/table">
            <a:tbl>
              <a:tblPr/>
              <a:tblGrid>
                <a:gridCol w="453210">
                  <a:extLst>
                    <a:ext uri="{9D8B030D-6E8A-4147-A177-3AD203B41FA5}">
                      <a16:colId xmlns:a16="http://schemas.microsoft.com/office/drawing/2014/main" val="232975009"/>
                    </a:ext>
                  </a:extLst>
                </a:gridCol>
                <a:gridCol w="1355422">
                  <a:extLst>
                    <a:ext uri="{9D8B030D-6E8A-4147-A177-3AD203B41FA5}">
                      <a16:colId xmlns:a16="http://schemas.microsoft.com/office/drawing/2014/main" val="785303415"/>
                    </a:ext>
                  </a:extLst>
                </a:gridCol>
                <a:gridCol w="2876357">
                  <a:extLst>
                    <a:ext uri="{9D8B030D-6E8A-4147-A177-3AD203B41FA5}">
                      <a16:colId xmlns:a16="http://schemas.microsoft.com/office/drawing/2014/main" val="2413870011"/>
                    </a:ext>
                  </a:extLst>
                </a:gridCol>
                <a:gridCol w="1273610">
                  <a:extLst>
                    <a:ext uri="{9D8B030D-6E8A-4147-A177-3AD203B41FA5}">
                      <a16:colId xmlns:a16="http://schemas.microsoft.com/office/drawing/2014/main" val="1904706511"/>
                    </a:ext>
                  </a:extLst>
                </a:gridCol>
                <a:gridCol w="1073266">
                  <a:extLst>
                    <a:ext uri="{9D8B030D-6E8A-4147-A177-3AD203B41FA5}">
                      <a16:colId xmlns:a16="http://schemas.microsoft.com/office/drawing/2014/main" val="1261089464"/>
                    </a:ext>
                  </a:extLst>
                </a:gridCol>
                <a:gridCol w="1202059">
                  <a:extLst>
                    <a:ext uri="{9D8B030D-6E8A-4147-A177-3AD203B41FA5}">
                      <a16:colId xmlns:a16="http://schemas.microsoft.com/office/drawing/2014/main" val="3569328776"/>
                    </a:ext>
                  </a:extLst>
                </a:gridCol>
                <a:gridCol w="987405">
                  <a:extLst>
                    <a:ext uri="{9D8B030D-6E8A-4147-A177-3AD203B41FA5}">
                      <a16:colId xmlns:a16="http://schemas.microsoft.com/office/drawing/2014/main" val="1379136875"/>
                    </a:ext>
                  </a:extLst>
                </a:gridCol>
                <a:gridCol w="987405">
                  <a:extLst>
                    <a:ext uri="{9D8B030D-6E8A-4147-A177-3AD203B41FA5}">
                      <a16:colId xmlns:a16="http://schemas.microsoft.com/office/drawing/2014/main" val="1990831582"/>
                    </a:ext>
                  </a:extLst>
                </a:gridCol>
                <a:gridCol w="987405">
                  <a:extLst>
                    <a:ext uri="{9D8B030D-6E8A-4147-A177-3AD203B41FA5}">
                      <a16:colId xmlns:a16="http://schemas.microsoft.com/office/drawing/2014/main" val="566365327"/>
                    </a:ext>
                  </a:extLst>
                </a:gridCol>
              </a:tblGrid>
              <a:tr h="360630">
                <a:tc>
                  <a:txBody>
                    <a:bodyPr/>
                    <a:lstStyle/>
                    <a:p>
                      <a:pPr algn="ctr" fontAlgn="ctr"/>
                      <a:r>
                        <a:rPr lang="en-IN" sz="1400" b="0" i="0" u="none" strike="noStrike">
                          <a:solidFill>
                            <a:srgbClr val="000000"/>
                          </a:solidFill>
                          <a:effectLst/>
                          <a:latin typeface="Calibri"/>
                        </a:rPr>
                        <a:t>81</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Aarkhed</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Vivek Khanderao Tale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39,35,384</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15-12-2022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9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2.53%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3672374295"/>
                  </a:ext>
                </a:extLst>
              </a:tr>
              <a:tr h="360630">
                <a:tc>
                  <a:txBody>
                    <a:bodyPr/>
                    <a:lstStyle/>
                    <a:p>
                      <a:pPr algn="ctr" fontAlgn="ctr"/>
                      <a:r>
                        <a:rPr lang="en-IN" sz="1400" b="0" i="0" u="none" strike="noStrike">
                          <a:solidFill>
                            <a:srgbClr val="000000"/>
                          </a:solidFill>
                          <a:effectLst/>
                          <a:latin typeface="Calibri"/>
                        </a:rPr>
                        <a:t>82</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Dhanora Waidya</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Suryakant Ashok Parkhi</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32,49,208</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29-11-2022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9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2.47%</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732302081"/>
                  </a:ext>
                </a:extLst>
              </a:tr>
              <a:tr h="360630">
                <a:tc>
                  <a:txBody>
                    <a:bodyPr/>
                    <a:lstStyle/>
                    <a:p>
                      <a:pPr algn="ctr" fontAlgn="ctr"/>
                      <a:r>
                        <a:rPr lang="en-IN" sz="1400" b="0" i="0" u="none" strike="noStrike">
                          <a:solidFill>
                            <a:srgbClr val="000000"/>
                          </a:solidFill>
                          <a:effectLst/>
                          <a:latin typeface="Calibri"/>
                        </a:rPr>
                        <a:t>83</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Sherwadi</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Rajesh Gulabrao Ghule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45,73,337</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15-12-2022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9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2.26%</a:t>
                      </a: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672868426"/>
                  </a:ext>
                </a:extLst>
              </a:tr>
              <a:tr h="360630">
                <a:tc>
                  <a:txBody>
                    <a:bodyPr/>
                    <a:lstStyle/>
                    <a:p>
                      <a:pPr algn="ctr" fontAlgn="ctr"/>
                      <a:r>
                        <a:rPr lang="en-IN" sz="1400" b="0" i="0" u="none" strike="noStrike">
                          <a:solidFill>
                            <a:srgbClr val="000000"/>
                          </a:solidFill>
                          <a:effectLst/>
                          <a:latin typeface="Calibri"/>
                        </a:rPr>
                        <a:t>84</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Goregaon</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Narendra Gopalrao Sure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29,15,188</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15-12-2022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9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2.13%</a:t>
                      </a: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lnR w="12700" cap="flat" cmpd="sng" algn="ctr">
                      <a:solidFill>
                        <a:schemeClr val="tx1"/>
                      </a:solidFill>
                      <a:prstDash val="solid"/>
                      <a:round/>
                      <a:headEnd type="none" w="med" len="med"/>
                      <a:tailEnd type="none" w="med" len="med"/>
                    </a:lnR>
                    <a:lnTlToBr w="12700" cmpd="sng">
                      <a:noFill/>
                      <a:prstDash val="solid"/>
                    </a:lnTlToBr>
                    <a:lnBlToTr w="12700" cmpd="sng">
                      <a:noFill/>
                      <a:prstDash val="solid"/>
                    </a:lnBlToTr>
                    <a:noFill/>
                  </a:tcP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lToBr w="12700" cmpd="sng">
                      <a:noFill/>
                      <a:prstDash val="solid"/>
                    </a:lnTlToBr>
                    <a:lnBlToTr w="12700" cmpd="sng">
                      <a:noFill/>
                      <a:prstDash val="solid"/>
                    </a:lnBlToTr>
                    <a:noFill/>
                  </a:tcPr>
                </a:tc>
                <a:extLst>
                  <a:ext uri="{0D108BD9-81ED-4DB2-BD59-A6C34878D82A}">
                    <a16:rowId xmlns:a16="http://schemas.microsoft.com/office/drawing/2014/main" val="958823137"/>
                  </a:ext>
                </a:extLst>
              </a:tr>
              <a:tr h="360630">
                <a:tc>
                  <a:txBody>
                    <a:bodyPr/>
                    <a:lstStyle/>
                    <a:p>
                      <a:pPr algn="ctr" fontAlgn="ctr"/>
                      <a:r>
                        <a:rPr lang="en-IN" sz="1400" b="0" i="0" u="none" strike="noStrike">
                          <a:solidFill>
                            <a:srgbClr val="000000"/>
                          </a:solidFill>
                          <a:effectLst/>
                          <a:latin typeface="Calibri"/>
                        </a:rPr>
                        <a:t>85</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Rajura Sarode</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VISHAL SHANTARAM KAKAD</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39,99,441</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15-12-2022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9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2.01%</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3365865322"/>
                  </a:ext>
                </a:extLst>
              </a:tr>
              <a:tr h="360630">
                <a:tc>
                  <a:txBody>
                    <a:bodyPr/>
                    <a:lstStyle/>
                    <a:p>
                      <a:pPr algn="ctr" fontAlgn="ctr"/>
                      <a:r>
                        <a:rPr lang="en-IN" sz="1400" b="0" i="0" u="none" strike="noStrike">
                          <a:solidFill>
                            <a:srgbClr val="000000"/>
                          </a:solidFill>
                          <a:effectLst/>
                          <a:latin typeface="Calibri"/>
                        </a:rPr>
                        <a:t>86</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Sonori ( Bopori )</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Narendra Gopalrao Sure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29,84,184</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15-12-2022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9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1.34%</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916623691"/>
                  </a:ext>
                </a:extLst>
              </a:tr>
              <a:tr h="360630">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87</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Shend</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Gopal Babulal Gunjkar</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24,24,503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30-07-2022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6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1.21%</a:t>
                      </a:r>
                    </a:p>
                  </a:txBody>
                  <a:tcPr marL="9525" marR="9525" marT="9525" marB="0" anchor="ctr"/>
                </a:tc>
                <a:tc>
                  <a:txBody>
                    <a:bodyPr/>
                    <a:lstStyle/>
                    <a:p>
                      <a:pPr algn="ctr" fontAlgn="ctr"/>
                      <a:r>
                        <a:rPr lang="en-IN" sz="1400" b="0" i="0" u="none" strike="noStrike">
                          <a:solidFill>
                            <a:srgbClr val="000000"/>
                          </a:solidFill>
                          <a:effectLst/>
                          <a:latin typeface="Calibri"/>
                        </a:rPr>
                        <a:t>-</a:t>
                      </a: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1265709391"/>
                  </a:ext>
                </a:extLst>
              </a:tr>
              <a:tr h="360630">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88</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Navsal</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Shayam Bhagawantrao Mahore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34,42,415</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29-11-2022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9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1.06%</a:t>
                      </a:r>
                    </a:p>
                  </a:txBody>
                  <a:tcPr marL="9525" marR="9525" marT="9525" marB="0" anchor="ctr"/>
                </a:tc>
                <a:tc>
                  <a:txBody>
                    <a:bodyPr/>
                    <a:lstStyle/>
                    <a:p>
                      <a:pPr algn="ctr" fontAlgn="ctr"/>
                      <a:r>
                        <a:rPr lang="en-IN" sz="1400" b="0" i="0" u="none" strike="noStrike">
                          <a:solidFill>
                            <a:srgbClr val="000000"/>
                          </a:solidFill>
                          <a:effectLst/>
                          <a:latin typeface="Calibri"/>
                        </a:rPr>
                        <a:t>-</a:t>
                      </a: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417525817"/>
                  </a:ext>
                </a:extLst>
              </a:tr>
              <a:tr h="360630">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89</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Takli Gajipur</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Narendra Gopalrao Sure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71,03,352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15-12-2022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9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0.58%</a:t>
                      </a:r>
                    </a:p>
                  </a:txBody>
                  <a:tcPr marL="9525" marR="9525" marT="9525" marB="0" anchor="ctr"/>
                </a:tc>
                <a:tc>
                  <a:txBody>
                    <a:bodyPr/>
                    <a:lstStyle/>
                    <a:p>
                      <a:pPr algn="ctr" fontAlgn="ctr"/>
                      <a:r>
                        <a:rPr lang="en-IN" sz="1400" b="0" i="0" u="none" strike="noStrike">
                          <a:solidFill>
                            <a:srgbClr val="000000"/>
                          </a:solidFill>
                          <a:effectLst/>
                          <a:latin typeface="Calibri"/>
                        </a:rPr>
                        <a:t>-</a:t>
                      </a: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097610716"/>
                  </a:ext>
                </a:extLst>
              </a:tr>
              <a:tr h="360630">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90</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Kinhi</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Vivek Khanderao Tale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32,90,705</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15-12-2022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9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0.37%</a:t>
                      </a:r>
                    </a:p>
                  </a:txBody>
                  <a:tcPr marL="9525" marR="9525" marT="9525" marB="0" anchor="ctr"/>
                </a:tc>
                <a:tc>
                  <a:txBody>
                    <a:bodyPr/>
                    <a:lstStyle/>
                    <a:p>
                      <a:pPr algn="ctr" fontAlgn="ctr"/>
                      <a:r>
                        <a:rPr lang="en-IN" sz="1400" b="0" i="0" u="none" strike="noStrike">
                          <a:solidFill>
                            <a:srgbClr val="000000"/>
                          </a:solidFill>
                          <a:effectLst/>
                          <a:latin typeface="Calibri"/>
                        </a:rPr>
                        <a:t>-</a:t>
                      </a: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789831600"/>
                  </a:ext>
                </a:extLst>
              </a:tr>
              <a:tr h="360630">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91</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Bhagora</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Gopal Shaligram Gawande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47,04,578</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12-07-2022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9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0.37%</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3969378695"/>
                  </a:ext>
                </a:extLst>
              </a:tr>
              <a:tr h="360630">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92</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Bapori</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Narendra Gopalrao Sure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41,73,083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26-07-2022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9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4216080532"/>
                  </a:ext>
                </a:extLst>
              </a:tr>
              <a:tr h="360630">
                <a:tc gridSpan="9">
                  <a:txBody>
                    <a:bodyPr/>
                    <a:lstStyle/>
                    <a:p>
                      <a:pPr algn="ctr" fontAlgn="ctr"/>
                      <a:r>
                        <a:rPr lang="en-US" sz="1400" b="1" i="0" u="none" strike="noStrike" dirty="0" err="1">
                          <a:solidFill>
                            <a:srgbClr val="000000"/>
                          </a:solidFill>
                          <a:effectLst/>
                          <a:latin typeface="Calibri" panose="020F0502020204030204" pitchFamily="34" charset="0"/>
                          <a:cs typeface="Calibri" panose="020F0502020204030204" pitchFamily="34" charset="0"/>
                        </a:rPr>
                        <a:t>Patur</a:t>
                      </a:r>
                      <a:r>
                        <a:rPr lang="en-US" sz="1400" b="1" i="0" u="none" strike="noStrike" dirty="0">
                          <a:solidFill>
                            <a:srgbClr val="000000"/>
                          </a:solidFill>
                          <a:effectLst/>
                          <a:latin typeface="Calibri" panose="020F0502020204030204" pitchFamily="34" charset="0"/>
                          <a:cs typeface="Calibri" panose="020F0502020204030204" pitchFamily="34" charset="0"/>
                        </a:rPr>
                        <a:t> Taluka</a:t>
                      </a: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hMerge="1">
                  <a:txBody>
                    <a:bodyPr/>
                    <a:lstStyle/>
                    <a:p>
                      <a:pPr algn="ctr" fontAlgn="ctr"/>
                      <a:r>
                        <a:rPr lang="en-US" sz="1400" b="0" i="0" u="none" strike="noStrike" dirty="0" err="1">
                          <a:solidFill>
                            <a:srgbClr val="000000"/>
                          </a:solidFill>
                          <a:effectLst/>
                          <a:latin typeface="Calibri" panose="020F0502020204030204" pitchFamily="34" charset="0"/>
                          <a:cs typeface="Calibri" panose="020F0502020204030204" pitchFamily="34" charset="0"/>
                        </a:rPr>
                        <a:t>Patur</a:t>
                      </a:r>
                      <a:r>
                        <a:rPr lang="en-US" sz="1400" b="0" i="0" u="none" strike="noStrike" dirty="0">
                          <a:solidFill>
                            <a:srgbClr val="000000"/>
                          </a:solidFill>
                          <a:effectLst/>
                          <a:latin typeface="Calibri" panose="020F0502020204030204" pitchFamily="34" charset="0"/>
                          <a:cs typeface="Calibri" panose="020F0502020204030204" pitchFamily="34" charset="0"/>
                        </a:rPr>
                        <a:t> Taluka</a:t>
                      </a: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IN" sz="1400" b="0" i="0" u="none" strike="noStrike" dirty="0">
                        <a:solidFill>
                          <a:srgbClr val="000000"/>
                        </a:solidFill>
                        <a:effectLst/>
                        <a:latin typeface="Calibri"/>
                      </a:endParaRPr>
                    </a:p>
                  </a:txBody>
                  <a:tcPr marL="9525" marR="9525" marT="9525" marB="0" anchor="ctr"/>
                </a:tc>
                <a:tc hMerge="1">
                  <a:txBody>
                    <a:bodyPr/>
                    <a:lstStyle/>
                    <a:p>
                      <a:pPr algn="ctr" fontAlgn="ct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439046834"/>
                  </a:ext>
                </a:extLst>
              </a:tr>
              <a:tr h="360630">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93</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Asola</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Mohan G. Kakar</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37,39,683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08-08-2022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6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97.65%</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30.42%</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dirty="0">
                          <a:solidFill>
                            <a:srgbClr val="000000"/>
                          </a:solidFill>
                          <a:effectLst/>
                          <a:latin typeface="Calibri"/>
                        </a:rPr>
                        <a:t>11.38</a:t>
                      </a:r>
                    </a:p>
                  </a:txBody>
                  <a:tcPr marL="9525" marR="9525" marT="9525" marB="0" anchor="ctr"/>
                </a:tc>
                <a:extLst>
                  <a:ext uri="{0D108BD9-81ED-4DB2-BD59-A6C34878D82A}">
                    <a16:rowId xmlns:a16="http://schemas.microsoft.com/office/drawing/2014/main" val="2936910034"/>
                  </a:ext>
                </a:extLst>
              </a:tr>
            </a:tbl>
          </a:graphicData>
        </a:graphic>
      </p:graphicFrame>
    </p:spTree>
    <p:extLst>
      <p:ext uri="{BB962C8B-B14F-4D97-AF65-F5344CB8AC3E}">
        <p14:creationId xmlns:p14="http://schemas.microsoft.com/office/powerpoint/2010/main" val="10761846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207817" y="102811"/>
            <a:ext cx="11776365" cy="923349"/>
          </a:xfrm>
          <a:solidFill>
            <a:schemeClr val="accent4">
              <a:lumMod val="20000"/>
              <a:lumOff val="80000"/>
            </a:schemeClr>
          </a:solidFill>
        </p:spPr>
        <p:txBody>
          <a:bodyPr>
            <a:normAutofit fontScale="90000"/>
          </a:bodyPr>
          <a:lstStyle/>
          <a:p>
            <a:pPr algn="ctr"/>
            <a:r>
              <a:rPr lang="en-US" b="1" dirty="0">
                <a:latin typeface="+mn-lt"/>
              </a:rPr>
              <a:t>Abstract of Schemes – Work in Progress</a:t>
            </a:r>
            <a:br>
              <a:rPr lang="en-US" b="1" dirty="0">
                <a:latin typeface="+mn-lt"/>
              </a:rPr>
            </a:br>
            <a:r>
              <a:rPr lang="en-US" sz="3100" b="1" dirty="0">
                <a:latin typeface="+mn-lt"/>
              </a:rPr>
              <a:t>Category – “Retro”</a:t>
            </a:r>
          </a:p>
        </p:txBody>
      </p:sp>
      <p:graphicFrame>
        <p:nvGraphicFramePr>
          <p:cNvPr id="6" name="Table 5"/>
          <p:cNvGraphicFramePr>
            <a:graphicFrameLocks noGrp="1"/>
          </p:cNvGraphicFramePr>
          <p:nvPr/>
        </p:nvGraphicFramePr>
        <p:xfrm>
          <a:off x="497929" y="1113183"/>
          <a:ext cx="11196139" cy="593185"/>
        </p:xfrm>
        <a:graphic>
          <a:graphicData uri="http://schemas.openxmlformats.org/drawingml/2006/table">
            <a:tbl>
              <a:tblPr/>
              <a:tblGrid>
                <a:gridCol w="453210">
                  <a:extLst>
                    <a:ext uri="{9D8B030D-6E8A-4147-A177-3AD203B41FA5}">
                      <a16:colId xmlns:a16="http://schemas.microsoft.com/office/drawing/2014/main" val="20000"/>
                    </a:ext>
                  </a:extLst>
                </a:gridCol>
                <a:gridCol w="1355422">
                  <a:extLst>
                    <a:ext uri="{9D8B030D-6E8A-4147-A177-3AD203B41FA5}">
                      <a16:colId xmlns:a16="http://schemas.microsoft.com/office/drawing/2014/main" val="20001"/>
                    </a:ext>
                  </a:extLst>
                </a:gridCol>
                <a:gridCol w="2876357">
                  <a:extLst>
                    <a:ext uri="{9D8B030D-6E8A-4147-A177-3AD203B41FA5}">
                      <a16:colId xmlns:a16="http://schemas.microsoft.com/office/drawing/2014/main" val="20002"/>
                    </a:ext>
                  </a:extLst>
                </a:gridCol>
                <a:gridCol w="1273610">
                  <a:extLst>
                    <a:ext uri="{9D8B030D-6E8A-4147-A177-3AD203B41FA5}">
                      <a16:colId xmlns:a16="http://schemas.microsoft.com/office/drawing/2014/main" val="20003"/>
                    </a:ext>
                  </a:extLst>
                </a:gridCol>
                <a:gridCol w="1073266">
                  <a:extLst>
                    <a:ext uri="{9D8B030D-6E8A-4147-A177-3AD203B41FA5}">
                      <a16:colId xmlns:a16="http://schemas.microsoft.com/office/drawing/2014/main" val="20004"/>
                    </a:ext>
                  </a:extLst>
                </a:gridCol>
                <a:gridCol w="1202059">
                  <a:extLst>
                    <a:ext uri="{9D8B030D-6E8A-4147-A177-3AD203B41FA5}">
                      <a16:colId xmlns:a16="http://schemas.microsoft.com/office/drawing/2014/main" val="20005"/>
                    </a:ext>
                  </a:extLst>
                </a:gridCol>
                <a:gridCol w="987405">
                  <a:extLst>
                    <a:ext uri="{9D8B030D-6E8A-4147-A177-3AD203B41FA5}">
                      <a16:colId xmlns:a16="http://schemas.microsoft.com/office/drawing/2014/main" val="20006"/>
                    </a:ext>
                  </a:extLst>
                </a:gridCol>
                <a:gridCol w="987405">
                  <a:extLst>
                    <a:ext uri="{9D8B030D-6E8A-4147-A177-3AD203B41FA5}">
                      <a16:colId xmlns:a16="http://schemas.microsoft.com/office/drawing/2014/main" val="20007"/>
                    </a:ext>
                  </a:extLst>
                </a:gridCol>
                <a:gridCol w="987405">
                  <a:extLst>
                    <a:ext uri="{9D8B030D-6E8A-4147-A177-3AD203B41FA5}">
                      <a16:colId xmlns:a16="http://schemas.microsoft.com/office/drawing/2014/main" val="20008"/>
                    </a:ext>
                  </a:extLst>
                </a:gridCol>
              </a:tblGrid>
              <a:tr h="593185">
                <a:tc>
                  <a:txBody>
                    <a:bodyPr/>
                    <a:lstStyle/>
                    <a:p>
                      <a:pPr algn="ctr" fontAlgn="ctr"/>
                      <a:r>
                        <a:rPr lang="en-IN" sz="1600" b="1" i="0" u="none" strike="noStrike" dirty="0" err="1">
                          <a:solidFill>
                            <a:srgbClr val="000000"/>
                          </a:solidFill>
                          <a:effectLst/>
                          <a:latin typeface="Calibri" panose="020F0502020204030204"/>
                        </a:rPr>
                        <a:t>Sr</a:t>
                      </a:r>
                      <a:r>
                        <a:rPr lang="en-IN" sz="1600" b="1" i="0" u="none" strike="noStrike" dirty="0">
                          <a:solidFill>
                            <a:srgbClr val="000000"/>
                          </a:solidFill>
                          <a:effectLst/>
                          <a:latin typeface="Calibri" panose="020F0502020204030204"/>
                        </a:rPr>
                        <a:t> No</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Scheme Name</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Name of Agency</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W.O. Amount</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a:t>
                      </a:r>
                      <a:r>
                        <a:rPr lang="en-IN" sz="1600" b="1" i="0" u="none" strike="noStrike" dirty="0" err="1">
                          <a:solidFill>
                            <a:srgbClr val="000000"/>
                          </a:solidFill>
                          <a:effectLst/>
                          <a:latin typeface="Calibri" panose="020F0502020204030204"/>
                        </a:rPr>
                        <a:t>excl</a:t>
                      </a:r>
                      <a:r>
                        <a:rPr lang="en-IN" sz="1600" b="1" i="0" u="none" strike="noStrike" dirty="0">
                          <a:solidFill>
                            <a:srgbClr val="000000"/>
                          </a:solidFill>
                          <a:effectLst/>
                          <a:latin typeface="Calibri" panose="020F0502020204030204"/>
                        </a:rPr>
                        <a:t> GST)</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W.O.</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Date</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Construction</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Period</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a:rPr>
                        <a:t>Physical </a:t>
                      </a:r>
                    </a:p>
                    <a:p>
                      <a:pPr algn="ctr" fontAlgn="ctr"/>
                      <a:r>
                        <a:rPr lang="en-IN" sz="1600" b="1" i="0" u="none" strike="noStrike" dirty="0">
                          <a:solidFill>
                            <a:srgbClr val="000000"/>
                          </a:solidFill>
                          <a:effectLst/>
                          <a:latin typeface="Calibri"/>
                        </a:rPr>
                        <a:t>Progress</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US" sz="1600" b="1" i="0" u="none" strike="noStrike" dirty="0">
                          <a:solidFill>
                            <a:srgbClr val="000000"/>
                          </a:solidFill>
                          <a:effectLst/>
                          <a:latin typeface="Calibri"/>
                        </a:rPr>
                        <a:t>RA Bill</a:t>
                      </a:r>
                    </a:p>
                    <a:p>
                      <a:pPr algn="ctr" fontAlgn="ctr"/>
                      <a:r>
                        <a:rPr lang="en-US" sz="1100" b="1" i="0" u="none" strike="noStrike" dirty="0">
                          <a:solidFill>
                            <a:srgbClr val="000000"/>
                          </a:solidFill>
                          <a:effectLst/>
                          <a:latin typeface="Calibri"/>
                        </a:rPr>
                        <a:t>(Recommended)</a:t>
                      </a:r>
                    </a:p>
                    <a:p>
                      <a:pPr algn="ctr" fontAlgn="ctr"/>
                      <a:r>
                        <a:rPr lang="en-US" sz="1100" b="1" i="0" u="none" strike="noStrike" dirty="0">
                          <a:solidFill>
                            <a:srgbClr val="000000"/>
                          </a:solidFill>
                          <a:effectLst/>
                          <a:latin typeface="Calibri"/>
                        </a:rPr>
                        <a:t>%</a:t>
                      </a:r>
                      <a:endParaRPr lang="en-IN" sz="1100" b="1" i="0" u="none" strike="noStrike" dirty="0">
                        <a:solidFill>
                          <a:srgbClr val="000000"/>
                        </a:solidFill>
                        <a:effectLst/>
                        <a:latin typeface="Calibri"/>
                      </a:endParaRP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mn-lt"/>
                          <a:ea typeface="+mn-ea"/>
                          <a:cs typeface="+mn-cs"/>
                        </a:rPr>
                        <a:t>RA Bill</a:t>
                      </a:r>
                    </a:p>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mn-lt"/>
                          <a:ea typeface="+mn-ea"/>
                          <a:cs typeface="+mn-cs"/>
                        </a:rPr>
                        <a:t>(Recommended)</a:t>
                      </a:r>
                    </a:p>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mn-lt"/>
                          <a:ea typeface="+mn-ea"/>
                          <a:cs typeface="+mn-cs"/>
                        </a:rPr>
                        <a:t>In Lakhs</a:t>
                      </a:r>
                      <a:endParaRPr kumimoji="0" lang="en-IN" sz="1100" b="1" i="0" u="none" strike="noStrike" kern="1200" cap="none" spc="0" normalizeH="0" baseline="0" noProof="0" dirty="0">
                        <a:ln>
                          <a:noFill/>
                        </a:ln>
                        <a:solidFill>
                          <a:srgbClr val="000000"/>
                        </a:solidFill>
                        <a:effectLst/>
                        <a:uLnTx/>
                        <a:uFillTx/>
                        <a:latin typeface="+mn-lt"/>
                        <a:ea typeface="+mn-ea"/>
                        <a:cs typeface="+mn-cs"/>
                      </a:endParaRP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extLst>
                  <a:ext uri="{0D108BD9-81ED-4DB2-BD59-A6C34878D82A}">
                    <a16:rowId xmlns:a16="http://schemas.microsoft.com/office/drawing/2014/main" val="10000"/>
                  </a:ext>
                </a:extLst>
              </a:tr>
            </a:tbl>
          </a:graphicData>
        </a:graphic>
      </p:graphicFrame>
      <p:graphicFrame>
        <p:nvGraphicFramePr>
          <p:cNvPr id="2" name="Table 1">
            <a:extLst>
              <a:ext uri="{FF2B5EF4-FFF2-40B4-BE49-F238E27FC236}">
                <a16:creationId xmlns:a16="http://schemas.microsoft.com/office/drawing/2014/main" id="{D743879F-00F0-566D-8A81-A21E5B675490}"/>
              </a:ext>
            </a:extLst>
          </p:cNvPr>
          <p:cNvGraphicFramePr>
            <a:graphicFrameLocks noGrp="1"/>
          </p:cNvGraphicFramePr>
          <p:nvPr>
            <p:extLst>
              <p:ext uri="{D42A27DB-BD31-4B8C-83A1-F6EECF244321}">
                <p14:modId xmlns:p14="http://schemas.microsoft.com/office/powerpoint/2010/main" val="3335905099"/>
              </p:ext>
            </p:extLst>
          </p:nvPr>
        </p:nvGraphicFramePr>
        <p:xfrm>
          <a:off x="497929" y="1706369"/>
          <a:ext cx="11196139" cy="5048820"/>
        </p:xfrm>
        <a:graphic>
          <a:graphicData uri="http://schemas.openxmlformats.org/drawingml/2006/table">
            <a:tbl>
              <a:tblPr/>
              <a:tblGrid>
                <a:gridCol w="453210">
                  <a:extLst>
                    <a:ext uri="{9D8B030D-6E8A-4147-A177-3AD203B41FA5}">
                      <a16:colId xmlns:a16="http://schemas.microsoft.com/office/drawing/2014/main" val="232975009"/>
                    </a:ext>
                  </a:extLst>
                </a:gridCol>
                <a:gridCol w="1355422">
                  <a:extLst>
                    <a:ext uri="{9D8B030D-6E8A-4147-A177-3AD203B41FA5}">
                      <a16:colId xmlns:a16="http://schemas.microsoft.com/office/drawing/2014/main" val="785303415"/>
                    </a:ext>
                  </a:extLst>
                </a:gridCol>
                <a:gridCol w="2876357">
                  <a:extLst>
                    <a:ext uri="{9D8B030D-6E8A-4147-A177-3AD203B41FA5}">
                      <a16:colId xmlns:a16="http://schemas.microsoft.com/office/drawing/2014/main" val="2413870011"/>
                    </a:ext>
                  </a:extLst>
                </a:gridCol>
                <a:gridCol w="1273610">
                  <a:extLst>
                    <a:ext uri="{9D8B030D-6E8A-4147-A177-3AD203B41FA5}">
                      <a16:colId xmlns:a16="http://schemas.microsoft.com/office/drawing/2014/main" val="1904706511"/>
                    </a:ext>
                  </a:extLst>
                </a:gridCol>
                <a:gridCol w="1073266">
                  <a:extLst>
                    <a:ext uri="{9D8B030D-6E8A-4147-A177-3AD203B41FA5}">
                      <a16:colId xmlns:a16="http://schemas.microsoft.com/office/drawing/2014/main" val="1261089464"/>
                    </a:ext>
                  </a:extLst>
                </a:gridCol>
                <a:gridCol w="1202059">
                  <a:extLst>
                    <a:ext uri="{9D8B030D-6E8A-4147-A177-3AD203B41FA5}">
                      <a16:colId xmlns:a16="http://schemas.microsoft.com/office/drawing/2014/main" val="3569328776"/>
                    </a:ext>
                  </a:extLst>
                </a:gridCol>
                <a:gridCol w="987405">
                  <a:extLst>
                    <a:ext uri="{9D8B030D-6E8A-4147-A177-3AD203B41FA5}">
                      <a16:colId xmlns:a16="http://schemas.microsoft.com/office/drawing/2014/main" val="1379136875"/>
                    </a:ext>
                  </a:extLst>
                </a:gridCol>
                <a:gridCol w="987405">
                  <a:extLst>
                    <a:ext uri="{9D8B030D-6E8A-4147-A177-3AD203B41FA5}">
                      <a16:colId xmlns:a16="http://schemas.microsoft.com/office/drawing/2014/main" val="1990831582"/>
                    </a:ext>
                  </a:extLst>
                </a:gridCol>
                <a:gridCol w="987405">
                  <a:extLst>
                    <a:ext uri="{9D8B030D-6E8A-4147-A177-3AD203B41FA5}">
                      <a16:colId xmlns:a16="http://schemas.microsoft.com/office/drawing/2014/main" val="566365327"/>
                    </a:ext>
                  </a:extLst>
                </a:gridCol>
              </a:tblGrid>
              <a:tr h="360630">
                <a:tc>
                  <a:txBody>
                    <a:bodyPr/>
                    <a:lstStyle/>
                    <a:p>
                      <a:pPr algn="ctr" fontAlgn="ctr"/>
                      <a:r>
                        <a:rPr lang="en-IN" sz="1400" b="0" i="0" u="none" strike="noStrike">
                          <a:solidFill>
                            <a:srgbClr val="000000"/>
                          </a:solidFill>
                          <a:effectLst/>
                          <a:latin typeface="Calibri"/>
                        </a:rPr>
                        <a:t>94</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Charangaon</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Vasantrao Subhashrao Deshmukh</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54,23,680</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22-07-2022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6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96.75%</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3672374295"/>
                  </a:ext>
                </a:extLst>
              </a:tr>
              <a:tr h="360630">
                <a:tc>
                  <a:txBody>
                    <a:bodyPr/>
                    <a:lstStyle/>
                    <a:p>
                      <a:pPr algn="ctr" fontAlgn="ctr"/>
                      <a:r>
                        <a:rPr lang="en-IN" sz="1400" b="0" i="0" u="none" strike="noStrike">
                          <a:solidFill>
                            <a:srgbClr val="000000"/>
                          </a:solidFill>
                          <a:effectLst/>
                          <a:latin typeface="Calibri"/>
                        </a:rPr>
                        <a:t>95</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Ambasi</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Mohan Kakar (Sharma)</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91,99,237</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22-07-2022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9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90.72%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44.02%</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40.50</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732302081"/>
                  </a:ext>
                </a:extLst>
              </a:tr>
              <a:tr h="360630">
                <a:tc>
                  <a:txBody>
                    <a:bodyPr/>
                    <a:lstStyle/>
                    <a:p>
                      <a:pPr algn="ctr" fontAlgn="ctr"/>
                      <a:r>
                        <a:rPr lang="en-IN" sz="1400" b="0" i="0" u="none" strike="noStrike">
                          <a:solidFill>
                            <a:srgbClr val="000000"/>
                          </a:solidFill>
                          <a:effectLst/>
                          <a:latin typeface="Calibri"/>
                        </a:rPr>
                        <a:t>96</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Vivra</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Vasant Subashrao Deshmukh</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92,68,463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22-07-2022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6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81.51%</a:t>
                      </a:r>
                    </a:p>
                  </a:txBody>
                  <a:tcPr marL="9525" marR="9525" marT="9525" marB="0" anchor="ctr"/>
                </a:tc>
                <a:tc>
                  <a:txBody>
                    <a:bodyPr/>
                    <a:lstStyle/>
                    <a:p>
                      <a:pPr algn="ctr" fontAlgn="ctr"/>
                      <a:r>
                        <a:rPr lang="en-IN" sz="1400" b="0" i="0" u="none" strike="noStrike">
                          <a:solidFill>
                            <a:srgbClr val="000000"/>
                          </a:solidFill>
                          <a:effectLst/>
                          <a:latin typeface="Calibri"/>
                        </a:rPr>
                        <a:t>47.10%</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43.65</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672868426"/>
                  </a:ext>
                </a:extLst>
              </a:tr>
              <a:tr h="360630">
                <a:tc>
                  <a:txBody>
                    <a:bodyPr/>
                    <a:lstStyle/>
                    <a:p>
                      <a:pPr algn="ctr" fontAlgn="ctr"/>
                      <a:r>
                        <a:rPr lang="en-IN" sz="1400" b="0" i="0" u="none" strike="noStrike">
                          <a:solidFill>
                            <a:srgbClr val="000000"/>
                          </a:solidFill>
                          <a:effectLst/>
                          <a:latin typeface="Calibri"/>
                        </a:rPr>
                        <a:t>97</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Aastul</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Vasant Subhashrao Deshmukh</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16,97,791</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23-07-2022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6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73.08%</a:t>
                      </a:r>
                    </a:p>
                  </a:txBody>
                  <a:tcPr marL="9525" marR="9525" marT="9525" marB="0" anchor="ctr"/>
                </a:tc>
                <a:tc>
                  <a:txBody>
                    <a:bodyPr/>
                    <a:lstStyle/>
                    <a:p>
                      <a:pPr algn="ctr" fontAlgn="ctr"/>
                      <a:r>
                        <a:rPr lang="en-IN" sz="1400" b="0" i="0" u="none" strike="noStrike">
                          <a:solidFill>
                            <a:srgbClr val="000000"/>
                          </a:solidFill>
                          <a:effectLst/>
                          <a:latin typeface="Calibri"/>
                        </a:rPr>
                        <a:t>54.10%</a:t>
                      </a:r>
                      <a:endParaRPr lang="en-IN" sz="1400" b="0" i="0" u="none" strike="noStrike" dirty="0">
                        <a:solidFill>
                          <a:srgbClr val="000000"/>
                        </a:solidFill>
                        <a:effectLst/>
                        <a:latin typeface="Calibri"/>
                      </a:endParaRPr>
                    </a:p>
                  </a:txBody>
                  <a:tcPr marL="9525" marR="9525" marT="9525" marB="0" anchor="ctr">
                    <a:lnR w="12700" cap="flat" cmpd="sng" algn="ctr">
                      <a:solidFill>
                        <a:schemeClr val="tx1"/>
                      </a:solidFill>
                      <a:prstDash val="solid"/>
                      <a:round/>
                      <a:headEnd type="none" w="med" len="med"/>
                      <a:tailEnd type="none" w="med" len="med"/>
                    </a:lnR>
                    <a:lnTlToBr w="12700" cmpd="sng">
                      <a:noFill/>
                      <a:prstDash val="solid"/>
                    </a:lnTlToBr>
                    <a:lnBlToTr w="12700" cmpd="sng">
                      <a:noFill/>
                      <a:prstDash val="solid"/>
                    </a:lnBlToTr>
                    <a:noFill/>
                  </a:tcPr>
                </a:tc>
                <a:tc>
                  <a:txBody>
                    <a:bodyPr/>
                    <a:lstStyle/>
                    <a:p>
                      <a:pPr algn="ctr" fontAlgn="ctr"/>
                      <a:r>
                        <a:rPr lang="en-IN" sz="1400" b="0" i="0" u="none" strike="noStrike">
                          <a:solidFill>
                            <a:srgbClr val="000000"/>
                          </a:solidFill>
                          <a:effectLst/>
                          <a:latin typeface="Calibri"/>
                        </a:rPr>
                        <a:t>9.19</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lToBr w="12700" cmpd="sng">
                      <a:noFill/>
                      <a:prstDash val="solid"/>
                    </a:lnTlToBr>
                    <a:lnBlToTr w="12700" cmpd="sng">
                      <a:noFill/>
                      <a:prstDash val="solid"/>
                    </a:lnBlToTr>
                    <a:noFill/>
                  </a:tcPr>
                </a:tc>
                <a:extLst>
                  <a:ext uri="{0D108BD9-81ED-4DB2-BD59-A6C34878D82A}">
                    <a16:rowId xmlns:a16="http://schemas.microsoft.com/office/drawing/2014/main" val="958823137"/>
                  </a:ext>
                </a:extLst>
              </a:tr>
              <a:tr h="360630">
                <a:tc>
                  <a:txBody>
                    <a:bodyPr/>
                    <a:lstStyle/>
                    <a:p>
                      <a:pPr algn="ctr" fontAlgn="ctr"/>
                      <a:r>
                        <a:rPr lang="en-IN" sz="1400" b="0" i="0" u="none" strike="noStrike">
                          <a:solidFill>
                            <a:srgbClr val="000000"/>
                          </a:solidFill>
                          <a:effectLst/>
                          <a:latin typeface="Calibri"/>
                        </a:rPr>
                        <a:t>98</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Malkapur</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Vasantrao Subashrao Deshmukh</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58,70,511</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15-12-2022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9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71.98%</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41.41%</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24.31</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3365865322"/>
                  </a:ext>
                </a:extLst>
              </a:tr>
              <a:tr h="360630">
                <a:tc>
                  <a:txBody>
                    <a:bodyPr/>
                    <a:lstStyle/>
                    <a:p>
                      <a:pPr algn="ctr" fontAlgn="ctr"/>
                      <a:r>
                        <a:rPr lang="en-IN" sz="1400" b="0" i="0" u="none" strike="noStrike">
                          <a:solidFill>
                            <a:srgbClr val="000000"/>
                          </a:solidFill>
                          <a:effectLst/>
                          <a:latin typeface="Calibri"/>
                        </a:rPr>
                        <a:t>99</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Belura Bk</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Mohan G. Kakar ( Sharma )</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49,47,402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08-12-2022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9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67.18%</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916623691"/>
                  </a:ext>
                </a:extLst>
              </a:tr>
              <a:tr h="360630">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100</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Kosgaon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Mohan G. Kakar</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55,36,954</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15-12-2022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9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60.80%</a:t>
                      </a:r>
                    </a:p>
                  </a:txBody>
                  <a:tcPr marL="9525" marR="9525" marT="9525" marB="0" anchor="ctr"/>
                </a:tc>
                <a:tc>
                  <a:txBody>
                    <a:bodyPr/>
                    <a:lstStyle/>
                    <a:p>
                      <a:pPr algn="ctr" fontAlgn="ctr"/>
                      <a:r>
                        <a:rPr lang="en-IN" sz="1400" b="0" i="0" u="none" strike="noStrike">
                          <a:solidFill>
                            <a:srgbClr val="000000"/>
                          </a:solidFill>
                          <a:effectLst/>
                          <a:latin typeface="Calibri"/>
                        </a:rPr>
                        <a:t>50.69%</a:t>
                      </a:r>
                    </a:p>
                  </a:txBody>
                  <a:tcPr marL="9525" marR="9525" marT="9525" marB="0" anchor="ctr"/>
                </a:tc>
                <a:tc>
                  <a:txBody>
                    <a:bodyPr/>
                    <a:lstStyle/>
                    <a:p>
                      <a:pPr algn="ctr" fontAlgn="ctr"/>
                      <a:r>
                        <a:rPr lang="en-IN" sz="1400" b="0" i="0" u="none" strike="noStrike">
                          <a:solidFill>
                            <a:srgbClr val="000000"/>
                          </a:solidFill>
                          <a:effectLst/>
                          <a:latin typeface="Calibri"/>
                        </a:rPr>
                        <a:t>28.07</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1265709391"/>
                  </a:ext>
                </a:extLst>
              </a:tr>
              <a:tr h="360630">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101</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Digras Bk.</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Shayam Bhagawantrao Mahore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70,66,346</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27-07-2022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9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59.70%</a:t>
                      </a:r>
                    </a:p>
                  </a:txBody>
                  <a:tcPr marL="9525" marR="9525" marT="9525" marB="0" anchor="ctr"/>
                </a:tc>
                <a:tc>
                  <a:txBody>
                    <a:bodyPr/>
                    <a:lstStyle/>
                    <a:p>
                      <a:pPr algn="ctr" fontAlgn="ctr"/>
                      <a:r>
                        <a:rPr lang="en-IN" sz="1400" b="0" i="0" u="none" strike="noStrike">
                          <a:solidFill>
                            <a:srgbClr val="000000"/>
                          </a:solidFill>
                          <a:effectLst/>
                          <a:latin typeface="Calibri"/>
                        </a:rPr>
                        <a:t>59.03%</a:t>
                      </a:r>
                    </a:p>
                  </a:txBody>
                  <a:tcPr marL="9525" marR="9525" marT="9525" marB="0" anchor="ctr"/>
                </a:tc>
                <a:tc>
                  <a:txBody>
                    <a:bodyPr/>
                    <a:lstStyle/>
                    <a:p>
                      <a:pPr algn="ctr" fontAlgn="ctr"/>
                      <a:r>
                        <a:rPr lang="en-IN" sz="1400" b="0" i="0" u="none" strike="noStrike">
                          <a:solidFill>
                            <a:srgbClr val="000000"/>
                          </a:solidFill>
                          <a:effectLst/>
                          <a:latin typeface="Calibri"/>
                        </a:rPr>
                        <a:t>41.71</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417525817"/>
                  </a:ext>
                </a:extLst>
              </a:tr>
              <a:tr h="360630">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102</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Gondhalwadi</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Mohan G. Kakar</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85,60,488</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27-11-2022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9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51.62%</a:t>
                      </a:r>
                    </a:p>
                  </a:txBody>
                  <a:tcPr marL="9525" marR="9525" marT="9525" marB="0" anchor="ctr"/>
                </a:tc>
                <a:tc>
                  <a:txBody>
                    <a:bodyPr/>
                    <a:lstStyle/>
                    <a:p>
                      <a:pPr algn="ctr" fontAlgn="ctr"/>
                      <a:r>
                        <a:rPr lang="en-IN" sz="1400" b="0" i="0" u="none" strike="noStrike">
                          <a:solidFill>
                            <a:srgbClr val="000000"/>
                          </a:solidFill>
                          <a:effectLst/>
                          <a:latin typeface="Calibri"/>
                        </a:rPr>
                        <a:t>51.03%</a:t>
                      </a:r>
                    </a:p>
                  </a:txBody>
                  <a:tcPr marL="9525" marR="9525" marT="9525" marB="0" anchor="ctr"/>
                </a:tc>
                <a:tc>
                  <a:txBody>
                    <a:bodyPr/>
                    <a:lstStyle/>
                    <a:p>
                      <a:pPr algn="ctr" fontAlgn="ctr"/>
                      <a:r>
                        <a:rPr lang="en-IN" sz="1400" b="0" i="0" u="none" strike="noStrike">
                          <a:solidFill>
                            <a:srgbClr val="000000"/>
                          </a:solidFill>
                          <a:effectLst/>
                          <a:latin typeface="Calibri"/>
                        </a:rPr>
                        <a:t>43.68</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097610716"/>
                  </a:ext>
                </a:extLst>
              </a:tr>
              <a:tr h="360630">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103</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Deulgaon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Vasantrao Shubashrao Deshmukh</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66,13,262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22-07-2022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9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46.99%</a:t>
                      </a:r>
                    </a:p>
                  </a:txBody>
                  <a:tcPr marL="9525" marR="9525" marT="9525" marB="0" anchor="ctr"/>
                </a:tc>
                <a:tc>
                  <a:txBody>
                    <a:bodyPr/>
                    <a:lstStyle/>
                    <a:p>
                      <a:pPr algn="ctr" fontAlgn="ctr"/>
                      <a:r>
                        <a:rPr lang="en-IN" sz="1400" b="0" i="0" u="none" strike="noStrike">
                          <a:solidFill>
                            <a:srgbClr val="000000"/>
                          </a:solidFill>
                          <a:effectLst/>
                          <a:latin typeface="Calibri"/>
                        </a:rPr>
                        <a:t>40.91%</a:t>
                      </a:r>
                    </a:p>
                  </a:txBody>
                  <a:tcPr marL="9525" marR="9525" marT="9525" marB="0" anchor="ctr"/>
                </a:tc>
                <a:tc>
                  <a:txBody>
                    <a:bodyPr/>
                    <a:lstStyle/>
                    <a:p>
                      <a:pPr algn="ctr" fontAlgn="ctr"/>
                      <a:r>
                        <a:rPr lang="en-IN" sz="1400" b="0" i="0" u="none" strike="noStrike">
                          <a:solidFill>
                            <a:srgbClr val="000000"/>
                          </a:solidFill>
                          <a:effectLst/>
                          <a:latin typeface="Calibri"/>
                        </a:rPr>
                        <a:t>27.05</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789831600"/>
                  </a:ext>
                </a:extLst>
              </a:tr>
              <a:tr h="360630">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104</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Sayvani</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Sunil U. Samadurkar</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78,20,372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14-12-2022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9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44.61%</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3969378695"/>
                  </a:ext>
                </a:extLst>
              </a:tr>
              <a:tr h="360630">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105</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Sawargaon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Sham Bhagavantrao Mohare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1,12,57,452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29-11-2022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9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41.44%</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4216080532"/>
                  </a:ext>
                </a:extLst>
              </a:tr>
              <a:tr h="360630">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106</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Babhulgaon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Vasant Subashrao Deshmukh</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55,52,013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27-07-2022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9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34.46%</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439046834"/>
                  </a:ext>
                </a:extLst>
              </a:tr>
              <a:tr h="360630">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107</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Bhandaraj Bk.</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Shayam Bhagawantrao Mahore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dirty="0">
                          <a:solidFill>
                            <a:srgbClr val="000000"/>
                          </a:solidFill>
                          <a:effectLst/>
                          <a:latin typeface="Calibri" panose="020F0502020204030204" pitchFamily="34" charset="0"/>
                          <a:cs typeface="Calibri" panose="020F0502020204030204" pitchFamily="34" charset="0"/>
                        </a:rPr>
                        <a:t>48,73,256</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27-07-2022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9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33.95%</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extLst>
                  <a:ext uri="{0D108BD9-81ED-4DB2-BD59-A6C34878D82A}">
                    <a16:rowId xmlns:a16="http://schemas.microsoft.com/office/drawing/2014/main" val="2936910034"/>
                  </a:ext>
                </a:extLst>
              </a:tr>
            </a:tbl>
          </a:graphicData>
        </a:graphic>
      </p:graphicFrame>
    </p:spTree>
    <p:extLst>
      <p:ext uri="{BB962C8B-B14F-4D97-AF65-F5344CB8AC3E}">
        <p14:creationId xmlns:p14="http://schemas.microsoft.com/office/powerpoint/2010/main" val="32036835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207817" y="102811"/>
            <a:ext cx="11776365" cy="923349"/>
          </a:xfrm>
          <a:solidFill>
            <a:schemeClr val="accent4">
              <a:lumMod val="20000"/>
              <a:lumOff val="80000"/>
            </a:schemeClr>
          </a:solidFill>
        </p:spPr>
        <p:txBody>
          <a:bodyPr>
            <a:normAutofit fontScale="90000"/>
          </a:bodyPr>
          <a:lstStyle/>
          <a:p>
            <a:pPr algn="ctr"/>
            <a:r>
              <a:rPr lang="en-US" b="1" dirty="0">
                <a:latin typeface="+mn-lt"/>
              </a:rPr>
              <a:t>Abstract of Schemes – Work in Progress</a:t>
            </a:r>
            <a:br>
              <a:rPr lang="en-US" b="1" dirty="0">
                <a:latin typeface="+mn-lt"/>
              </a:rPr>
            </a:br>
            <a:r>
              <a:rPr lang="en-US" sz="3100" b="1" dirty="0">
                <a:latin typeface="+mn-lt"/>
              </a:rPr>
              <a:t>Category – “Retro”</a:t>
            </a:r>
          </a:p>
        </p:txBody>
      </p:sp>
      <p:graphicFrame>
        <p:nvGraphicFramePr>
          <p:cNvPr id="6" name="Table 5"/>
          <p:cNvGraphicFramePr>
            <a:graphicFrameLocks noGrp="1"/>
          </p:cNvGraphicFramePr>
          <p:nvPr/>
        </p:nvGraphicFramePr>
        <p:xfrm>
          <a:off x="497929" y="1113183"/>
          <a:ext cx="11196139" cy="593185"/>
        </p:xfrm>
        <a:graphic>
          <a:graphicData uri="http://schemas.openxmlformats.org/drawingml/2006/table">
            <a:tbl>
              <a:tblPr/>
              <a:tblGrid>
                <a:gridCol w="453210">
                  <a:extLst>
                    <a:ext uri="{9D8B030D-6E8A-4147-A177-3AD203B41FA5}">
                      <a16:colId xmlns:a16="http://schemas.microsoft.com/office/drawing/2014/main" val="20000"/>
                    </a:ext>
                  </a:extLst>
                </a:gridCol>
                <a:gridCol w="1355422">
                  <a:extLst>
                    <a:ext uri="{9D8B030D-6E8A-4147-A177-3AD203B41FA5}">
                      <a16:colId xmlns:a16="http://schemas.microsoft.com/office/drawing/2014/main" val="20001"/>
                    </a:ext>
                  </a:extLst>
                </a:gridCol>
                <a:gridCol w="2876357">
                  <a:extLst>
                    <a:ext uri="{9D8B030D-6E8A-4147-A177-3AD203B41FA5}">
                      <a16:colId xmlns:a16="http://schemas.microsoft.com/office/drawing/2014/main" val="20002"/>
                    </a:ext>
                  </a:extLst>
                </a:gridCol>
                <a:gridCol w="1273610">
                  <a:extLst>
                    <a:ext uri="{9D8B030D-6E8A-4147-A177-3AD203B41FA5}">
                      <a16:colId xmlns:a16="http://schemas.microsoft.com/office/drawing/2014/main" val="20003"/>
                    </a:ext>
                  </a:extLst>
                </a:gridCol>
                <a:gridCol w="1073266">
                  <a:extLst>
                    <a:ext uri="{9D8B030D-6E8A-4147-A177-3AD203B41FA5}">
                      <a16:colId xmlns:a16="http://schemas.microsoft.com/office/drawing/2014/main" val="20004"/>
                    </a:ext>
                  </a:extLst>
                </a:gridCol>
                <a:gridCol w="1202059">
                  <a:extLst>
                    <a:ext uri="{9D8B030D-6E8A-4147-A177-3AD203B41FA5}">
                      <a16:colId xmlns:a16="http://schemas.microsoft.com/office/drawing/2014/main" val="20005"/>
                    </a:ext>
                  </a:extLst>
                </a:gridCol>
                <a:gridCol w="987405">
                  <a:extLst>
                    <a:ext uri="{9D8B030D-6E8A-4147-A177-3AD203B41FA5}">
                      <a16:colId xmlns:a16="http://schemas.microsoft.com/office/drawing/2014/main" val="20006"/>
                    </a:ext>
                  </a:extLst>
                </a:gridCol>
                <a:gridCol w="987405">
                  <a:extLst>
                    <a:ext uri="{9D8B030D-6E8A-4147-A177-3AD203B41FA5}">
                      <a16:colId xmlns:a16="http://schemas.microsoft.com/office/drawing/2014/main" val="20007"/>
                    </a:ext>
                  </a:extLst>
                </a:gridCol>
                <a:gridCol w="987405">
                  <a:extLst>
                    <a:ext uri="{9D8B030D-6E8A-4147-A177-3AD203B41FA5}">
                      <a16:colId xmlns:a16="http://schemas.microsoft.com/office/drawing/2014/main" val="20008"/>
                    </a:ext>
                  </a:extLst>
                </a:gridCol>
              </a:tblGrid>
              <a:tr h="593185">
                <a:tc>
                  <a:txBody>
                    <a:bodyPr/>
                    <a:lstStyle/>
                    <a:p>
                      <a:pPr algn="ctr" fontAlgn="ctr"/>
                      <a:r>
                        <a:rPr lang="en-IN" sz="1600" b="1" i="0" u="none" strike="noStrike" dirty="0" err="1">
                          <a:solidFill>
                            <a:srgbClr val="000000"/>
                          </a:solidFill>
                          <a:effectLst/>
                          <a:latin typeface="Calibri" panose="020F0502020204030204"/>
                        </a:rPr>
                        <a:t>Sr</a:t>
                      </a:r>
                      <a:r>
                        <a:rPr lang="en-IN" sz="1600" b="1" i="0" u="none" strike="noStrike" dirty="0">
                          <a:solidFill>
                            <a:srgbClr val="000000"/>
                          </a:solidFill>
                          <a:effectLst/>
                          <a:latin typeface="Calibri" panose="020F0502020204030204"/>
                        </a:rPr>
                        <a:t> No</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Scheme Name</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Name of Agency</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W.O. Amount</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a:t>
                      </a:r>
                      <a:r>
                        <a:rPr lang="en-IN" sz="1600" b="1" i="0" u="none" strike="noStrike" dirty="0" err="1">
                          <a:solidFill>
                            <a:srgbClr val="000000"/>
                          </a:solidFill>
                          <a:effectLst/>
                          <a:latin typeface="Calibri" panose="020F0502020204030204"/>
                        </a:rPr>
                        <a:t>excl</a:t>
                      </a:r>
                      <a:r>
                        <a:rPr lang="en-IN" sz="1600" b="1" i="0" u="none" strike="noStrike" dirty="0">
                          <a:solidFill>
                            <a:srgbClr val="000000"/>
                          </a:solidFill>
                          <a:effectLst/>
                          <a:latin typeface="Calibri" panose="020F0502020204030204"/>
                        </a:rPr>
                        <a:t> GST)</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W.O.</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Date</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Construction</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Period</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a:rPr>
                        <a:t>Physical </a:t>
                      </a:r>
                    </a:p>
                    <a:p>
                      <a:pPr algn="ctr" fontAlgn="ctr"/>
                      <a:r>
                        <a:rPr lang="en-IN" sz="1600" b="1" i="0" u="none" strike="noStrike" dirty="0">
                          <a:solidFill>
                            <a:srgbClr val="000000"/>
                          </a:solidFill>
                          <a:effectLst/>
                          <a:latin typeface="Calibri"/>
                        </a:rPr>
                        <a:t>Progress</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US" sz="1600" b="1" i="0" u="none" strike="noStrike" dirty="0">
                          <a:solidFill>
                            <a:srgbClr val="000000"/>
                          </a:solidFill>
                          <a:effectLst/>
                          <a:latin typeface="Calibri"/>
                        </a:rPr>
                        <a:t>RA Bill</a:t>
                      </a:r>
                    </a:p>
                    <a:p>
                      <a:pPr algn="ctr" fontAlgn="ctr"/>
                      <a:r>
                        <a:rPr lang="en-US" sz="1100" b="1" i="0" u="none" strike="noStrike" dirty="0">
                          <a:solidFill>
                            <a:srgbClr val="000000"/>
                          </a:solidFill>
                          <a:effectLst/>
                          <a:latin typeface="Calibri"/>
                        </a:rPr>
                        <a:t>(Recommended)</a:t>
                      </a:r>
                    </a:p>
                    <a:p>
                      <a:pPr algn="ctr" fontAlgn="ctr"/>
                      <a:r>
                        <a:rPr lang="en-US" sz="1100" b="1" i="0" u="none" strike="noStrike" dirty="0">
                          <a:solidFill>
                            <a:srgbClr val="000000"/>
                          </a:solidFill>
                          <a:effectLst/>
                          <a:latin typeface="Calibri"/>
                        </a:rPr>
                        <a:t>%</a:t>
                      </a:r>
                      <a:endParaRPr lang="en-IN" sz="1100" b="1" i="0" u="none" strike="noStrike" dirty="0">
                        <a:solidFill>
                          <a:srgbClr val="000000"/>
                        </a:solidFill>
                        <a:effectLst/>
                        <a:latin typeface="Calibri"/>
                      </a:endParaRP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mn-lt"/>
                          <a:ea typeface="+mn-ea"/>
                          <a:cs typeface="+mn-cs"/>
                        </a:rPr>
                        <a:t>RA Bill</a:t>
                      </a:r>
                    </a:p>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mn-lt"/>
                          <a:ea typeface="+mn-ea"/>
                          <a:cs typeface="+mn-cs"/>
                        </a:rPr>
                        <a:t>(Recommended)</a:t>
                      </a:r>
                    </a:p>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mn-lt"/>
                          <a:ea typeface="+mn-ea"/>
                          <a:cs typeface="+mn-cs"/>
                        </a:rPr>
                        <a:t>In Lakhs</a:t>
                      </a:r>
                      <a:endParaRPr kumimoji="0" lang="en-IN" sz="1100" b="1" i="0" u="none" strike="noStrike" kern="1200" cap="none" spc="0" normalizeH="0" baseline="0" noProof="0" dirty="0">
                        <a:ln>
                          <a:noFill/>
                        </a:ln>
                        <a:solidFill>
                          <a:srgbClr val="000000"/>
                        </a:solidFill>
                        <a:effectLst/>
                        <a:uLnTx/>
                        <a:uFillTx/>
                        <a:latin typeface="+mn-lt"/>
                        <a:ea typeface="+mn-ea"/>
                        <a:cs typeface="+mn-cs"/>
                      </a:endParaRP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extLst>
                  <a:ext uri="{0D108BD9-81ED-4DB2-BD59-A6C34878D82A}">
                    <a16:rowId xmlns:a16="http://schemas.microsoft.com/office/drawing/2014/main" val="10000"/>
                  </a:ext>
                </a:extLst>
              </a:tr>
            </a:tbl>
          </a:graphicData>
        </a:graphic>
      </p:graphicFrame>
      <p:graphicFrame>
        <p:nvGraphicFramePr>
          <p:cNvPr id="2" name="Table 1">
            <a:extLst>
              <a:ext uri="{FF2B5EF4-FFF2-40B4-BE49-F238E27FC236}">
                <a16:creationId xmlns:a16="http://schemas.microsoft.com/office/drawing/2014/main" id="{D743879F-00F0-566D-8A81-A21E5B675490}"/>
              </a:ext>
            </a:extLst>
          </p:cNvPr>
          <p:cNvGraphicFramePr>
            <a:graphicFrameLocks noGrp="1"/>
          </p:cNvGraphicFramePr>
          <p:nvPr>
            <p:extLst>
              <p:ext uri="{D42A27DB-BD31-4B8C-83A1-F6EECF244321}">
                <p14:modId xmlns:p14="http://schemas.microsoft.com/office/powerpoint/2010/main" val="1435382555"/>
              </p:ext>
            </p:extLst>
          </p:nvPr>
        </p:nvGraphicFramePr>
        <p:xfrm>
          <a:off x="497929" y="1706369"/>
          <a:ext cx="11196139" cy="5048820"/>
        </p:xfrm>
        <a:graphic>
          <a:graphicData uri="http://schemas.openxmlformats.org/drawingml/2006/table">
            <a:tbl>
              <a:tblPr/>
              <a:tblGrid>
                <a:gridCol w="453210">
                  <a:extLst>
                    <a:ext uri="{9D8B030D-6E8A-4147-A177-3AD203B41FA5}">
                      <a16:colId xmlns:a16="http://schemas.microsoft.com/office/drawing/2014/main" val="232975009"/>
                    </a:ext>
                  </a:extLst>
                </a:gridCol>
                <a:gridCol w="1355422">
                  <a:extLst>
                    <a:ext uri="{9D8B030D-6E8A-4147-A177-3AD203B41FA5}">
                      <a16:colId xmlns:a16="http://schemas.microsoft.com/office/drawing/2014/main" val="785303415"/>
                    </a:ext>
                  </a:extLst>
                </a:gridCol>
                <a:gridCol w="2876357">
                  <a:extLst>
                    <a:ext uri="{9D8B030D-6E8A-4147-A177-3AD203B41FA5}">
                      <a16:colId xmlns:a16="http://schemas.microsoft.com/office/drawing/2014/main" val="2413870011"/>
                    </a:ext>
                  </a:extLst>
                </a:gridCol>
                <a:gridCol w="1273610">
                  <a:extLst>
                    <a:ext uri="{9D8B030D-6E8A-4147-A177-3AD203B41FA5}">
                      <a16:colId xmlns:a16="http://schemas.microsoft.com/office/drawing/2014/main" val="1904706511"/>
                    </a:ext>
                  </a:extLst>
                </a:gridCol>
                <a:gridCol w="1073266">
                  <a:extLst>
                    <a:ext uri="{9D8B030D-6E8A-4147-A177-3AD203B41FA5}">
                      <a16:colId xmlns:a16="http://schemas.microsoft.com/office/drawing/2014/main" val="1261089464"/>
                    </a:ext>
                  </a:extLst>
                </a:gridCol>
                <a:gridCol w="1202059">
                  <a:extLst>
                    <a:ext uri="{9D8B030D-6E8A-4147-A177-3AD203B41FA5}">
                      <a16:colId xmlns:a16="http://schemas.microsoft.com/office/drawing/2014/main" val="3569328776"/>
                    </a:ext>
                  </a:extLst>
                </a:gridCol>
                <a:gridCol w="987405">
                  <a:extLst>
                    <a:ext uri="{9D8B030D-6E8A-4147-A177-3AD203B41FA5}">
                      <a16:colId xmlns:a16="http://schemas.microsoft.com/office/drawing/2014/main" val="1379136875"/>
                    </a:ext>
                  </a:extLst>
                </a:gridCol>
                <a:gridCol w="987405">
                  <a:extLst>
                    <a:ext uri="{9D8B030D-6E8A-4147-A177-3AD203B41FA5}">
                      <a16:colId xmlns:a16="http://schemas.microsoft.com/office/drawing/2014/main" val="1990831582"/>
                    </a:ext>
                  </a:extLst>
                </a:gridCol>
                <a:gridCol w="987405">
                  <a:extLst>
                    <a:ext uri="{9D8B030D-6E8A-4147-A177-3AD203B41FA5}">
                      <a16:colId xmlns:a16="http://schemas.microsoft.com/office/drawing/2014/main" val="566365327"/>
                    </a:ext>
                  </a:extLst>
                </a:gridCol>
              </a:tblGrid>
              <a:tr h="360630">
                <a:tc>
                  <a:txBody>
                    <a:bodyPr/>
                    <a:lstStyle/>
                    <a:p>
                      <a:pPr algn="ctr" fontAlgn="ctr"/>
                      <a:r>
                        <a:rPr lang="en-IN" sz="1400" b="0" i="0" u="none" strike="noStrike">
                          <a:solidFill>
                            <a:srgbClr val="000000"/>
                          </a:solidFill>
                          <a:effectLst/>
                          <a:latin typeface="Calibri"/>
                        </a:rPr>
                        <a:t>108</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Malsoor</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Ajay Vilsarao Jadhav</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2,60,70,088</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11-10-2022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32.67%</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3672374295"/>
                  </a:ext>
                </a:extLst>
              </a:tr>
              <a:tr h="360630">
                <a:tc>
                  <a:txBody>
                    <a:bodyPr/>
                    <a:lstStyle/>
                    <a:p>
                      <a:pPr algn="ctr" fontAlgn="ctr"/>
                      <a:r>
                        <a:rPr lang="en-IN" sz="1400" b="0" i="0" u="none" strike="noStrike">
                          <a:solidFill>
                            <a:srgbClr val="000000"/>
                          </a:solidFill>
                          <a:effectLst/>
                          <a:latin typeface="Calibri"/>
                        </a:rPr>
                        <a:t>109</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Belura Kh</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Gopal Bhimrao Bhagat</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68,32,232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12-05-2022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9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29.26%</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732302081"/>
                  </a:ext>
                </a:extLst>
              </a:tr>
              <a:tr h="360630">
                <a:tc>
                  <a:txBody>
                    <a:bodyPr/>
                    <a:lstStyle/>
                    <a:p>
                      <a:pPr algn="ctr" fontAlgn="ctr"/>
                      <a:r>
                        <a:rPr lang="en-IN" sz="1400" b="0" i="0" u="none" strike="noStrike">
                          <a:solidFill>
                            <a:srgbClr val="000000"/>
                          </a:solidFill>
                          <a:effectLst/>
                          <a:latin typeface="Calibri"/>
                        </a:rPr>
                        <a:t>110</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Alegaon</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Shayam Bhagawantrao Mohare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1,32,38,312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12-01-2022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9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22.80%</a:t>
                      </a: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672868426"/>
                  </a:ext>
                </a:extLst>
              </a:tr>
              <a:tr h="360630">
                <a:tc>
                  <a:txBody>
                    <a:bodyPr/>
                    <a:lstStyle/>
                    <a:p>
                      <a:pPr algn="ctr" fontAlgn="ctr"/>
                      <a:r>
                        <a:rPr lang="en-IN" sz="1400" b="0" i="0" u="none" strike="noStrike">
                          <a:solidFill>
                            <a:srgbClr val="000000"/>
                          </a:solidFill>
                          <a:effectLst/>
                          <a:latin typeface="Calibri"/>
                        </a:rPr>
                        <a:t>111</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Golegaon</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Ajay Vilasrao Jadhav</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51,58,355</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11-10-2022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9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21.33%</a:t>
                      </a: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lnR w="12700" cap="flat" cmpd="sng" algn="ctr">
                      <a:solidFill>
                        <a:schemeClr val="tx1"/>
                      </a:solidFill>
                      <a:prstDash val="solid"/>
                      <a:round/>
                      <a:headEnd type="none" w="med" len="med"/>
                      <a:tailEnd type="none" w="med" len="med"/>
                    </a:lnR>
                    <a:lnTlToBr w="12700" cmpd="sng">
                      <a:noFill/>
                      <a:prstDash val="solid"/>
                    </a:lnTlToBr>
                    <a:lnBlToTr w="12700" cmpd="sng">
                      <a:noFill/>
                      <a:prstDash val="solid"/>
                    </a:lnBlToTr>
                    <a:noFill/>
                  </a:tcP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lToBr w="12700" cmpd="sng">
                      <a:noFill/>
                      <a:prstDash val="solid"/>
                    </a:lnTlToBr>
                    <a:lnBlToTr w="12700" cmpd="sng">
                      <a:noFill/>
                      <a:prstDash val="solid"/>
                    </a:lnBlToTr>
                    <a:noFill/>
                  </a:tcPr>
                </a:tc>
                <a:extLst>
                  <a:ext uri="{0D108BD9-81ED-4DB2-BD59-A6C34878D82A}">
                    <a16:rowId xmlns:a16="http://schemas.microsoft.com/office/drawing/2014/main" val="958823137"/>
                  </a:ext>
                </a:extLst>
              </a:tr>
              <a:tr h="360630">
                <a:tc>
                  <a:txBody>
                    <a:bodyPr/>
                    <a:lstStyle/>
                    <a:p>
                      <a:pPr algn="ctr" fontAlgn="ctr"/>
                      <a:r>
                        <a:rPr lang="en-IN" sz="1400" b="0" i="0" u="none" strike="noStrike">
                          <a:solidFill>
                            <a:srgbClr val="000000"/>
                          </a:solidFill>
                          <a:effectLst/>
                          <a:latin typeface="Calibri"/>
                        </a:rPr>
                        <a:t>112</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Umra Pangra</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Shayam Bhagawantrao Mahore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3,21,37,214</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15-12-2022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9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20.45%</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3365865322"/>
                  </a:ext>
                </a:extLst>
              </a:tr>
              <a:tr h="360630">
                <a:tc>
                  <a:txBody>
                    <a:bodyPr/>
                    <a:lstStyle/>
                    <a:p>
                      <a:pPr algn="ctr" fontAlgn="ctr"/>
                      <a:r>
                        <a:rPr lang="en-IN" sz="1400" b="0" i="0" u="none" strike="noStrike">
                          <a:solidFill>
                            <a:srgbClr val="000000"/>
                          </a:solidFill>
                          <a:effectLst/>
                          <a:latin typeface="Calibri"/>
                        </a:rPr>
                        <a:t>113</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Bhandaraj Kh.</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Shayam Bhagawantrao Mahore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82,39,716</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27-07-2022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9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19.20%</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916623691"/>
                  </a:ext>
                </a:extLst>
              </a:tr>
              <a:tr h="360630">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114</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Pimpaldoli</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Shayam Bhagawantrao Mahore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1,14,94,671</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27-11-2022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9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18.82%</a:t>
                      </a:r>
                    </a:p>
                  </a:txBody>
                  <a:tcPr marL="9525" marR="9525" marT="9525" marB="0" anchor="ctr"/>
                </a:tc>
                <a:tc>
                  <a:txBody>
                    <a:bodyPr/>
                    <a:lstStyle/>
                    <a:p>
                      <a:pPr algn="ctr" fontAlgn="ctr"/>
                      <a:r>
                        <a:rPr lang="en-IN" sz="1400" b="0" i="0" u="none" strike="noStrike">
                          <a:solidFill>
                            <a:srgbClr val="000000"/>
                          </a:solidFill>
                          <a:effectLst/>
                          <a:latin typeface="Calibri"/>
                        </a:rPr>
                        <a:t>-</a:t>
                      </a: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1265709391"/>
                  </a:ext>
                </a:extLst>
              </a:tr>
              <a:tr h="360630">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115</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Khamkhed</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Vasant Subhashrao Deshmukh</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16,83,611</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26-05-2022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8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15.93%</a:t>
                      </a:r>
                    </a:p>
                  </a:txBody>
                  <a:tcPr marL="9525" marR="9525" marT="9525" marB="0" anchor="ctr"/>
                </a:tc>
                <a:tc>
                  <a:txBody>
                    <a:bodyPr/>
                    <a:lstStyle/>
                    <a:p>
                      <a:pPr algn="ctr" fontAlgn="ctr"/>
                      <a:r>
                        <a:rPr lang="en-IN" sz="1400" b="0" i="0" u="none" strike="noStrike">
                          <a:solidFill>
                            <a:srgbClr val="000000"/>
                          </a:solidFill>
                          <a:effectLst/>
                          <a:latin typeface="Calibri"/>
                        </a:rPr>
                        <a:t>-</a:t>
                      </a: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417525817"/>
                  </a:ext>
                </a:extLst>
              </a:tr>
              <a:tr h="360630">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116</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Karla</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Ishwar Ramji Jadhav</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43,49,806</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08-05-2022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9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10.77%</a:t>
                      </a:r>
                    </a:p>
                  </a:txBody>
                  <a:tcPr marL="9525" marR="9525" marT="9525" marB="0" anchor="ctr"/>
                </a:tc>
                <a:tc>
                  <a:txBody>
                    <a:bodyPr/>
                    <a:lstStyle/>
                    <a:p>
                      <a:pPr algn="ctr" fontAlgn="ctr"/>
                      <a:r>
                        <a:rPr lang="en-IN" sz="1400" b="0" i="0" u="none" strike="noStrike">
                          <a:solidFill>
                            <a:srgbClr val="000000"/>
                          </a:solidFill>
                          <a:effectLst/>
                          <a:latin typeface="Calibri"/>
                        </a:rPr>
                        <a:t>-</a:t>
                      </a: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097610716"/>
                  </a:ext>
                </a:extLst>
              </a:tr>
              <a:tr h="360630">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117</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Vahala Bk</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Ajay Vilasrao Jadhav</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65,04,718</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08-08-2022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9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9.58%</a:t>
                      </a:r>
                    </a:p>
                  </a:txBody>
                  <a:tcPr marL="9525" marR="9525" marT="9525" marB="0" anchor="ctr"/>
                </a:tc>
                <a:tc>
                  <a:txBody>
                    <a:bodyPr/>
                    <a:lstStyle/>
                    <a:p>
                      <a:pPr algn="ctr" fontAlgn="ctr"/>
                      <a:r>
                        <a:rPr lang="en-IN" sz="1400" b="0" i="0" u="none" strike="noStrike">
                          <a:solidFill>
                            <a:srgbClr val="000000"/>
                          </a:solidFill>
                          <a:effectLst/>
                          <a:latin typeface="Calibri"/>
                        </a:rPr>
                        <a:t>-</a:t>
                      </a: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789831600"/>
                  </a:ext>
                </a:extLst>
              </a:tr>
              <a:tr h="360630">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118</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Sawarkhed</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Gopal Bhimrao Bhagat</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45,09,990</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12-12-2022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9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7.53%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3969378695"/>
                  </a:ext>
                </a:extLst>
              </a:tr>
              <a:tr h="360630">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119</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Hingana</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Shaliash Waman Rathod</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54,79,567</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12-12-2022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9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7.11%</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4216080532"/>
                  </a:ext>
                </a:extLst>
              </a:tr>
              <a:tr h="360630">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120</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Pardi</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Vasant Subhashrao Deshmukh</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57,69,619</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15-12-2022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9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3.66%</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439046834"/>
                  </a:ext>
                </a:extLst>
              </a:tr>
              <a:tr h="360630">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121</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Zarandi</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Ajay Vilasrao Jadhav</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dirty="0">
                          <a:solidFill>
                            <a:srgbClr val="000000"/>
                          </a:solidFill>
                          <a:effectLst/>
                          <a:latin typeface="Calibri" panose="020F0502020204030204" pitchFamily="34" charset="0"/>
                          <a:cs typeface="Calibri" panose="020F0502020204030204" pitchFamily="34" charset="0"/>
                        </a:rPr>
                        <a:t>91,83,725</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11-10-2022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9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3.04%</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extLst>
                  <a:ext uri="{0D108BD9-81ED-4DB2-BD59-A6C34878D82A}">
                    <a16:rowId xmlns:a16="http://schemas.microsoft.com/office/drawing/2014/main" val="2936910034"/>
                  </a:ext>
                </a:extLst>
              </a:tr>
            </a:tbl>
          </a:graphicData>
        </a:graphic>
      </p:graphicFrame>
    </p:spTree>
    <p:extLst>
      <p:ext uri="{BB962C8B-B14F-4D97-AF65-F5344CB8AC3E}">
        <p14:creationId xmlns:p14="http://schemas.microsoft.com/office/powerpoint/2010/main" val="29355086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207817" y="102811"/>
            <a:ext cx="11776365" cy="923349"/>
          </a:xfrm>
          <a:solidFill>
            <a:schemeClr val="accent4">
              <a:lumMod val="20000"/>
              <a:lumOff val="80000"/>
            </a:schemeClr>
          </a:solidFill>
        </p:spPr>
        <p:txBody>
          <a:bodyPr>
            <a:normAutofit fontScale="90000"/>
          </a:bodyPr>
          <a:lstStyle/>
          <a:p>
            <a:pPr algn="ctr"/>
            <a:r>
              <a:rPr lang="en-US" b="1" dirty="0">
                <a:latin typeface="+mn-lt"/>
              </a:rPr>
              <a:t>Abstract of Schemes – Work in Progress</a:t>
            </a:r>
            <a:br>
              <a:rPr lang="en-US" b="1" dirty="0">
                <a:latin typeface="+mn-lt"/>
              </a:rPr>
            </a:br>
            <a:r>
              <a:rPr lang="en-US" sz="3100" b="1" dirty="0">
                <a:latin typeface="+mn-lt"/>
              </a:rPr>
              <a:t>Category – “Retro”</a:t>
            </a:r>
          </a:p>
        </p:txBody>
      </p:sp>
      <p:graphicFrame>
        <p:nvGraphicFramePr>
          <p:cNvPr id="6" name="Table 5"/>
          <p:cNvGraphicFramePr>
            <a:graphicFrameLocks noGrp="1"/>
          </p:cNvGraphicFramePr>
          <p:nvPr/>
        </p:nvGraphicFramePr>
        <p:xfrm>
          <a:off x="497929" y="1113183"/>
          <a:ext cx="11196139" cy="593185"/>
        </p:xfrm>
        <a:graphic>
          <a:graphicData uri="http://schemas.openxmlformats.org/drawingml/2006/table">
            <a:tbl>
              <a:tblPr/>
              <a:tblGrid>
                <a:gridCol w="453210">
                  <a:extLst>
                    <a:ext uri="{9D8B030D-6E8A-4147-A177-3AD203B41FA5}">
                      <a16:colId xmlns:a16="http://schemas.microsoft.com/office/drawing/2014/main" val="20000"/>
                    </a:ext>
                  </a:extLst>
                </a:gridCol>
                <a:gridCol w="1355422">
                  <a:extLst>
                    <a:ext uri="{9D8B030D-6E8A-4147-A177-3AD203B41FA5}">
                      <a16:colId xmlns:a16="http://schemas.microsoft.com/office/drawing/2014/main" val="20001"/>
                    </a:ext>
                  </a:extLst>
                </a:gridCol>
                <a:gridCol w="2876357">
                  <a:extLst>
                    <a:ext uri="{9D8B030D-6E8A-4147-A177-3AD203B41FA5}">
                      <a16:colId xmlns:a16="http://schemas.microsoft.com/office/drawing/2014/main" val="20002"/>
                    </a:ext>
                  </a:extLst>
                </a:gridCol>
                <a:gridCol w="1273610">
                  <a:extLst>
                    <a:ext uri="{9D8B030D-6E8A-4147-A177-3AD203B41FA5}">
                      <a16:colId xmlns:a16="http://schemas.microsoft.com/office/drawing/2014/main" val="20003"/>
                    </a:ext>
                  </a:extLst>
                </a:gridCol>
                <a:gridCol w="1073266">
                  <a:extLst>
                    <a:ext uri="{9D8B030D-6E8A-4147-A177-3AD203B41FA5}">
                      <a16:colId xmlns:a16="http://schemas.microsoft.com/office/drawing/2014/main" val="20004"/>
                    </a:ext>
                  </a:extLst>
                </a:gridCol>
                <a:gridCol w="1202059">
                  <a:extLst>
                    <a:ext uri="{9D8B030D-6E8A-4147-A177-3AD203B41FA5}">
                      <a16:colId xmlns:a16="http://schemas.microsoft.com/office/drawing/2014/main" val="20005"/>
                    </a:ext>
                  </a:extLst>
                </a:gridCol>
                <a:gridCol w="987405">
                  <a:extLst>
                    <a:ext uri="{9D8B030D-6E8A-4147-A177-3AD203B41FA5}">
                      <a16:colId xmlns:a16="http://schemas.microsoft.com/office/drawing/2014/main" val="20006"/>
                    </a:ext>
                  </a:extLst>
                </a:gridCol>
                <a:gridCol w="987405">
                  <a:extLst>
                    <a:ext uri="{9D8B030D-6E8A-4147-A177-3AD203B41FA5}">
                      <a16:colId xmlns:a16="http://schemas.microsoft.com/office/drawing/2014/main" val="20007"/>
                    </a:ext>
                  </a:extLst>
                </a:gridCol>
                <a:gridCol w="987405">
                  <a:extLst>
                    <a:ext uri="{9D8B030D-6E8A-4147-A177-3AD203B41FA5}">
                      <a16:colId xmlns:a16="http://schemas.microsoft.com/office/drawing/2014/main" val="20008"/>
                    </a:ext>
                  </a:extLst>
                </a:gridCol>
              </a:tblGrid>
              <a:tr h="593185">
                <a:tc>
                  <a:txBody>
                    <a:bodyPr/>
                    <a:lstStyle/>
                    <a:p>
                      <a:pPr algn="ctr" fontAlgn="ctr"/>
                      <a:r>
                        <a:rPr lang="en-IN" sz="1600" b="1" i="0" u="none" strike="noStrike" dirty="0" err="1">
                          <a:solidFill>
                            <a:srgbClr val="000000"/>
                          </a:solidFill>
                          <a:effectLst/>
                          <a:latin typeface="Calibri" panose="020F0502020204030204"/>
                        </a:rPr>
                        <a:t>Sr</a:t>
                      </a:r>
                      <a:r>
                        <a:rPr lang="en-IN" sz="1600" b="1" i="0" u="none" strike="noStrike" dirty="0">
                          <a:solidFill>
                            <a:srgbClr val="000000"/>
                          </a:solidFill>
                          <a:effectLst/>
                          <a:latin typeface="Calibri" panose="020F0502020204030204"/>
                        </a:rPr>
                        <a:t> No</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Scheme Name</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Name of Agency</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W.O. Amount</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a:t>
                      </a:r>
                      <a:r>
                        <a:rPr lang="en-IN" sz="1600" b="1" i="0" u="none" strike="noStrike" dirty="0" err="1">
                          <a:solidFill>
                            <a:srgbClr val="000000"/>
                          </a:solidFill>
                          <a:effectLst/>
                          <a:latin typeface="Calibri" panose="020F0502020204030204"/>
                        </a:rPr>
                        <a:t>excl</a:t>
                      </a:r>
                      <a:r>
                        <a:rPr lang="en-IN" sz="1600" b="1" i="0" u="none" strike="noStrike" dirty="0">
                          <a:solidFill>
                            <a:srgbClr val="000000"/>
                          </a:solidFill>
                          <a:effectLst/>
                          <a:latin typeface="Calibri" panose="020F0502020204030204"/>
                        </a:rPr>
                        <a:t> GST)</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W.O.</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Date</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Construction</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Period</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a:rPr>
                        <a:t>Physical </a:t>
                      </a:r>
                    </a:p>
                    <a:p>
                      <a:pPr algn="ctr" fontAlgn="ctr"/>
                      <a:r>
                        <a:rPr lang="en-IN" sz="1600" b="1" i="0" u="none" strike="noStrike" dirty="0">
                          <a:solidFill>
                            <a:srgbClr val="000000"/>
                          </a:solidFill>
                          <a:effectLst/>
                          <a:latin typeface="Calibri"/>
                        </a:rPr>
                        <a:t>Progress</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US" sz="1600" b="1" i="0" u="none" strike="noStrike" dirty="0">
                          <a:solidFill>
                            <a:srgbClr val="000000"/>
                          </a:solidFill>
                          <a:effectLst/>
                          <a:latin typeface="Calibri"/>
                        </a:rPr>
                        <a:t>RA Bill</a:t>
                      </a:r>
                    </a:p>
                    <a:p>
                      <a:pPr algn="ctr" fontAlgn="ctr"/>
                      <a:r>
                        <a:rPr lang="en-US" sz="1100" b="1" i="0" u="none" strike="noStrike" dirty="0">
                          <a:solidFill>
                            <a:srgbClr val="000000"/>
                          </a:solidFill>
                          <a:effectLst/>
                          <a:latin typeface="Calibri"/>
                        </a:rPr>
                        <a:t>(Recommended)</a:t>
                      </a:r>
                    </a:p>
                    <a:p>
                      <a:pPr algn="ctr" fontAlgn="ctr"/>
                      <a:r>
                        <a:rPr lang="en-US" sz="1100" b="1" i="0" u="none" strike="noStrike" dirty="0">
                          <a:solidFill>
                            <a:srgbClr val="000000"/>
                          </a:solidFill>
                          <a:effectLst/>
                          <a:latin typeface="Calibri"/>
                        </a:rPr>
                        <a:t>%</a:t>
                      </a:r>
                      <a:endParaRPr lang="en-IN" sz="1100" b="1" i="0" u="none" strike="noStrike" dirty="0">
                        <a:solidFill>
                          <a:srgbClr val="000000"/>
                        </a:solidFill>
                        <a:effectLst/>
                        <a:latin typeface="Calibri"/>
                      </a:endParaRP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mn-lt"/>
                          <a:ea typeface="+mn-ea"/>
                          <a:cs typeface="+mn-cs"/>
                        </a:rPr>
                        <a:t>RA Bill</a:t>
                      </a:r>
                    </a:p>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mn-lt"/>
                          <a:ea typeface="+mn-ea"/>
                          <a:cs typeface="+mn-cs"/>
                        </a:rPr>
                        <a:t>(Recommended)</a:t>
                      </a:r>
                    </a:p>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mn-lt"/>
                          <a:ea typeface="+mn-ea"/>
                          <a:cs typeface="+mn-cs"/>
                        </a:rPr>
                        <a:t>In Lakhs</a:t>
                      </a:r>
                      <a:endParaRPr kumimoji="0" lang="en-IN" sz="1100" b="1" i="0" u="none" strike="noStrike" kern="1200" cap="none" spc="0" normalizeH="0" baseline="0" noProof="0" dirty="0">
                        <a:ln>
                          <a:noFill/>
                        </a:ln>
                        <a:solidFill>
                          <a:srgbClr val="000000"/>
                        </a:solidFill>
                        <a:effectLst/>
                        <a:uLnTx/>
                        <a:uFillTx/>
                        <a:latin typeface="+mn-lt"/>
                        <a:ea typeface="+mn-ea"/>
                        <a:cs typeface="+mn-cs"/>
                      </a:endParaRP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extLst>
                  <a:ext uri="{0D108BD9-81ED-4DB2-BD59-A6C34878D82A}">
                    <a16:rowId xmlns:a16="http://schemas.microsoft.com/office/drawing/2014/main" val="10000"/>
                  </a:ext>
                </a:extLst>
              </a:tr>
            </a:tbl>
          </a:graphicData>
        </a:graphic>
      </p:graphicFrame>
      <p:graphicFrame>
        <p:nvGraphicFramePr>
          <p:cNvPr id="2" name="Table 1">
            <a:extLst>
              <a:ext uri="{FF2B5EF4-FFF2-40B4-BE49-F238E27FC236}">
                <a16:creationId xmlns:a16="http://schemas.microsoft.com/office/drawing/2014/main" id="{D743879F-00F0-566D-8A81-A21E5B675490}"/>
              </a:ext>
            </a:extLst>
          </p:cNvPr>
          <p:cNvGraphicFramePr>
            <a:graphicFrameLocks noGrp="1"/>
          </p:cNvGraphicFramePr>
          <p:nvPr>
            <p:extLst>
              <p:ext uri="{D42A27DB-BD31-4B8C-83A1-F6EECF244321}">
                <p14:modId xmlns:p14="http://schemas.microsoft.com/office/powerpoint/2010/main" val="2076730906"/>
              </p:ext>
            </p:extLst>
          </p:nvPr>
        </p:nvGraphicFramePr>
        <p:xfrm>
          <a:off x="497929" y="1706369"/>
          <a:ext cx="11196139" cy="2991321"/>
        </p:xfrm>
        <a:graphic>
          <a:graphicData uri="http://schemas.openxmlformats.org/drawingml/2006/table">
            <a:tbl>
              <a:tblPr/>
              <a:tblGrid>
                <a:gridCol w="453210">
                  <a:extLst>
                    <a:ext uri="{9D8B030D-6E8A-4147-A177-3AD203B41FA5}">
                      <a16:colId xmlns:a16="http://schemas.microsoft.com/office/drawing/2014/main" val="232975009"/>
                    </a:ext>
                  </a:extLst>
                </a:gridCol>
                <a:gridCol w="1355422">
                  <a:extLst>
                    <a:ext uri="{9D8B030D-6E8A-4147-A177-3AD203B41FA5}">
                      <a16:colId xmlns:a16="http://schemas.microsoft.com/office/drawing/2014/main" val="785303415"/>
                    </a:ext>
                  </a:extLst>
                </a:gridCol>
                <a:gridCol w="2876357">
                  <a:extLst>
                    <a:ext uri="{9D8B030D-6E8A-4147-A177-3AD203B41FA5}">
                      <a16:colId xmlns:a16="http://schemas.microsoft.com/office/drawing/2014/main" val="2413870011"/>
                    </a:ext>
                  </a:extLst>
                </a:gridCol>
                <a:gridCol w="1273610">
                  <a:extLst>
                    <a:ext uri="{9D8B030D-6E8A-4147-A177-3AD203B41FA5}">
                      <a16:colId xmlns:a16="http://schemas.microsoft.com/office/drawing/2014/main" val="1904706511"/>
                    </a:ext>
                  </a:extLst>
                </a:gridCol>
                <a:gridCol w="1073266">
                  <a:extLst>
                    <a:ext uri="{9D8B030D-6E8A-4147-A177-3AD203B41FA5}">
                      <a16:colId xmlns:a16="http://schemas.microsoft.com/office/drawing/2014/main" val="1261089464"/>
                    </a:ext>
                  </a:extLst>
                </a:gridCol>
                <a:gridCol w="1202059">
                  <a:extLst>
                    <a:ext uri="{9D8B030D-6E8A-4147-A177-3AD203B41FA5}">
                      <a16:colId xmlns:a16="http://schemas.microsoft.com/office/drawing/2014/main" val="3569328776"/>
                    </a:ext>
                  </a:extLst>
                </a:gridCol>
                <a:gridCol w="987405">
                  <a:extLst>
                    <a:ext uri="{9D8B030D-6E8A-4147-A177-3AD203B41FA5}">
                      <a16:colId xmlns:a16="http://schemas.microsoft.com/office/drawing/2014/main" val="1379136875"/>
                    </a:ext>
                  </a:extLst>
                </a:gridCol>
                <a:gridCol w="987405">
                  <a:extLst>
                    <a:ext uri="{9D8B030D-6E8A-4147-A177-3AD203B41FA5}">
                      <a16:colId xmlns:a16="http://schemas.microsoft.com/office/drawing/2014/main" val="1990831582"/>
                    </a:ext>
                  </a:extLst>
                </a:gridCol>
                <a:gridCol w="987405">
                  <a:extLst>
                    <a:ext uri="{9D8B030D-6E8A-4147-A177-3AD203B41FA5}">
                      <a16:colId xmlns:a16="http://schemas.microsoft.com/office/drawing/2014/main" val="566365327"/>
                    </a:ext>
                  </a:extLst>
                </a:gridCol>
              </a:tblGrid>
              <a:tr h="332369">
                <a:tc>
                  <a:txBody>
                    <a:bodyPr/>
                    <a:lstStyle/>
                    <a:p>
                      <a:pPr algn="ctr" fontAlgn="ctr"/>
                      <a:r>
                        <a:rPr lang="en-IN" sz="1400" b="0" i="0" u="none" strike="noStrike">
                          <a:solidFill>
                            <a:srgbClr val="000000"/>
                          </a:solidFill>
                          <a:effectLst/>
                          <a:latin typeface="Calibri"/>
                        </a:rPr>
                        <a:t>122</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Kothari Bk</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Ajay Vilasrao Jadhav</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29,44,909</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11-10-2022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9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2.19%</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3672374295"/>
                  </a:ext>
                </a:extLst>
              </a:tr>
              <a:tr h="332369">
                <a:tc>
                  <a:txBody>
                    <a:bodyPr/>
                    <a:lstStyle/>
                    <a:p>
                      <a:pPr algn="ctr" fontAlgn="ctr"/>
                      <a:r>
                        <a:rPr lang="en-IN" sz="1400" b="0" i="0" u="none" strike="noStrike">
                          <a:solidFill>
                            <a:srgbClr val="000000"/>
                          </a:solidFill>
                          <a:effectLst/>
                          <a:latin typeface="Calibri"/>
                        </a:rPr>
                        <a:t>123</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Palaskhed</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Vasant Deshmukh</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24,45,591</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15-12-2022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9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1.03%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732302081"/>
                  </a:ext>
                </a:extLst>
              </a:tr>
              <a:tr h="332369">
                <a:tc>
                  <a:txBody>
                    <a:bodyPr/>
                    <a:lstStyle/>
                    <a:p>
                      <a:pPr algn="ctr" fontAlgn="ctr"/>
                      <a:r>
                        <a:rPr lang="en-IN" sz="1400" b="0" i="0" u="none" strike="noStrike">
                          <a:solidFill>
                            <a:srgbClr val="000000"/>
                          </a:solidFill>
                          <a:effectLst/>
                          <a:latin typeface="Calibri"/>
                        </a:rPr>
                        <a:t>124</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Dhodani</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Mohan G. Kakar</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45,47,010</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27-11-2022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9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1.02%</a:t>
                      </a: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672868426"/>
                  </a:ext>
                </a:extLst>
              </a:tr>
              <a:tr h="332369">
                <a:tc>
                  <a:txBody>
                    <a:bodyPr/>
                    <a:lstStyle/>
                    <a:p>
                      <a:pPr algn="ctr" fontAlgn="ctr"/>
                      <a:r>
                        <a:rPr lang="en-IN" sz="1400" b="0" i="0" u="none" strike="noStrike">
                          <a:solidFill>
                            <a:srgbClr val="000000"/>
                          </a:solidFill>
                          <a:effectLst/>
                          <a:latin typeface="Calibri"/>
                        </a:rPr>
                        <a:t>125</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Shirla</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Narendra Gopalrao Sure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49,92,556</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15-12-2022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9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0.94%</a:t>
                      </a: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lnR w="12700" cap="flat" cmpd="sng" algn="ctr">
                      <a:solidFill>
                        <a:schemeClr val="tx1"/>
                      </a:solidFill>
                      <a:prstDash val="solid"/>
                      <a:round/>
                      <a:headEnd type="none" w="med" len="med"/>
                      <a:tailEnd type="none" w="med" len="med"/>
                    </a:lnR>
                    <a:lnTlToBr w="12700" cmpd="sng">
                      <a:noFill/>
                      <a:prstDash val="solid"/>
                    </a:lnTlToBr>
                    <a:lnBlToTr w="12700" cmpd="sng">
                      <a:noFill/>
                      <a:prstDash val="solid"/>
                    </a:lnBlToTr>
                    <a:noFill/>
                  </a:tcP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lToBr w="12700" cmpd="sng">
                      <a:noFill/>
                      <a:prstDash val="solid"/>
                    </a:lnTlToBr>
                    <a:lnBlToTr w="12700" cmpd="sng">
                      <a:noFill/>
                      <a:prstDash val="solid"/>
                    </a:lnBlToTr>
                    <a:noFill/>
                  </a:tcPr>
                </a:tc>
                <a:extLst>
                  <a:ext uri="{0D108BD9-81ED-4DB2-BD59-A6C34878D82A}">
                    <a16:rowId xmlns:a16="http://schemas.microsoft.com/office/drawing/2014/main" val="958823137"/>
                  </a:ext>
                </a:extLst>
              </a:tr>
              <a:tr h="332369">
                <a:tc>
                  <a:txBody>
                    <a:bodyPr/>
                    <a:lstStyle/>
                    <a:p>
                      <a:pPr algn="ctr" fontAlgn="ctr"/>
                      <a:r>
                        <a:rPr lang="en-IN" sz="1400" b="0" i="0" u="none" strike="noStrike">
                          <a:solidFill>
                            <a:srgbClr val="000000"/>
                          </a:solidFill>
                          <a:effectLst/>
                          <a:latin typeface="Calibri"/>
                        </a:rPr>
                        <a:t>126</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Chinchkhed</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Ajay Vilasrao Jadhav</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42,50,279</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11-10-2022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9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0.83%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3365865322"/>
                  </a:ext>
                </a:extLst>
              </a:tr>
              <a:tr h="332369">
                <a:tc>
                  <a:txBody>
                    <a:bodyPr/>
                    <a:lstStyle/>
                    <a:p>
                      <a:pPr algn="ctr" fontAlgn="ctr"/>
                      <a:r>
                        <a:rPr lang="en-IN" sz="1400" b="0" i="0" u="none" strike="noStrike">
                          <a:solidFill>
                            <a:srgbClr val="000000"/>
                          </a:solidFill>
                          <a:effectLst/>
                          <a:latin typeface="Calibri"/>
                        </a:rPr>
                        <a:t>127</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Sangola</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Deepak Govindrao Deshmukh</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30,46,497</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29-11-2022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9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0.80%</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916623691"/>
                  </a:ext>
                </a:extLst>
              </a:tr>
              <a:tr h="332369">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128</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Gawandgaon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Vasant Subhashrao Deshmukh</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98,91,584</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15-12-2022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9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0.80%</a:t>
                      </a:r>
                    </a:p>
                  </a:txBody>
                  <a:tcPr marL="9525" marR="9525" marT="9525" marB="0" anchor="ctr"/>
                </a:tc>
                <a:tc>
                  <a:txBody>
                    <a:bodyPr/>
                    <a:lstStyle/>
                    <a:p>
                      <a:pPr algn="ctr" fontAlgn="ctr"/>
                      <a:r>
                        <a:rPr lang="en-IN" sz="1400" b="0" i="0" u="none" strike="noStrike">
                          <a:solidFill>
                            <a:srgbClr val="000000"/>
                          </a:solidFill>
                          <a:effectLst/>
                          <a:latin typeface="Calibri"/>
                        </a:rPr>
                        <a:t>-</a:t>
                      </a: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1265709391"/>
                  </a:ext>
                </a:extLst>
              </a:tr>
              <a:tr h="332369">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129</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Digras Kh</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Mangesh Triambak Mahalle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61,61,450</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15-12-2022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9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0.54%</a:t>
                      </a:r>
                    </a:p>
                  </a:txBody>
                  <a:tcPr marL="9525" marR="9525" marT="9525" marB="0" anchor="ctr"/>
                </a:tc>
                <a:tc>
                  <a:txBody>
                    <a:bodyPr/>
                    <a:lstStyle/>
                    <a:p>
                      <a:pPr algn="ctr" fontAlgn="ctr"/>
                      <a:r>
                        <a:rPr lang="en-IN" sz="1400" b="0" i="0" u="none" strike="noStrike">
                          <a:solidFill>
                            <a:srgbClr val="000000"/>
                          </a:solidFill>
                          <a:effectLst/>
                          <a:latin typeface="Calibri"/>
                        </a:rPr>
                        <a:t>-</a:t>
                      </a: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417525817"/>
                  </a:ext>
                </a:extLst>
              </a:tr>
              <a:tr h="332369">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130</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Padsingi</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Ajay Vilasrao Jadhav</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1,03,70,260</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11-10-2022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9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0.47%</a:t>
                      </a:r>
                    </a:p>
                  </a:txBody>
                  <a:tcPr marL="9525" marR="9525" marT="9525" marB="0" anchor="ctr"/>
                </a:tc>
                <a:tc>
                  <a:txBody>
                    <a:bodyPr/>
                    <a:lstStyle/>
                    <a:p>
                      <a:pPr algn="ctr" fontAlgn="ctr"/>
                      <a:r>
                        <a:rPr lang="en-IN" sz="1400" b="0" i="0" u="none" strike="noStrike">
                          <a:solidFill>
                            <a:srgbClr val="000000"/>
                          </a:solidFill>
                          <a:effectLst/>
                          <a:latin typeface="Calibri"/>
                        </a:rPr>
                        <a:t>-</a:t>
                      </a: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extLst>
                  <a:ext uri="{0D108BD9-81ED-4DB2-BD59-A6C34878D82A}">
                    <a16:rowId xmlns:a16="http://schemas.microsoft.com/office/drawing/2014/main" val="2097610716"/>
                  </a:ext>
                </a:extLst>
              </a:tr>
            </a:tbl>
          </a:graphicData>
        </a:graphic>
      </p:graphicFrame>
    </p:spTree>
    <p:extLst>
      <p:ext uri="{BB962C8B-B14F-4D97-AF65-F5344CB8AC3E}">
        <p14:creationId xmlns:p14="http://schemas.microsoft.com/office/powerpoint/2010/main" val="15630322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207817" y="102811"/>
            <a:ext cx="11776365" cy="923349"/>
          </a:xfrm>
          <a:solidFill>
            <a:schemeClr val="accent4">
              <a:lumMod val="20000"/>
              <a:lumOff val="80000"/>
            </a:schemeClr>
          </a:solidFill>
        </p:spPr>
        <p:txBody>
          <a:bodyPr>
            <a:normAutofit fontScale="90000"/>
          </a:bodyPr>
          <a:lstStyle/>
          <a:p>
            <a:pPr algn="ctr"/>
            <a:r>
              <a:rPr lang="en-US" b="1" dirty="0">
                <a:latin typeface="+mn-lt"/>
              </a:rPr>
              <a:t>Abstract of Schemes – Work in Progress</a:t>
            </a:r>
            <a:br>
              <a:rPr lang="en-US" b="1" dirty="0">
                <a:latin typeface="+mn-lt"/>
              </a:rPr>
            </a:br>
            <a:r>
              <a:rPr lang="en-US" sz="3100" b="1" dirty="0">
                <a:latin typeface="+mn-lt"/>
              </a:rPr>
              <a:t>Category – “New”</a:t>
            </a:r>
          </a:p>
        </p:txBody>
      </p:sp>
      <p:graphicFrame>
        <p:nvGraphicFramePr>
          <p:cNvPr id="6" name="Table 5"/>
          <p:cNvGraphicFramePr>
            <a:graphicFrameLocks noGrp="1"/>
          </p:cNvGraphicFramePr>
          <p:nvPr/>
        </p:nvGraphicFramePr>
        <p:xfrm>
          <a:off x="497929" y="1113183"/>
          <a:ext cx="11196139" cy="593185"/>
        </p:xfrm>
        <a:graphic>
          <a:graphicData uri="http://schemas.openxmlformats.org/drawingml/2006/table">
            <a:tbl>
              <a:tblPr/>
              <a:tblGrid>
                <a:gridCol w="453210">
                  <a:extLst>
                    <a:ext uri="{9D8B030D-6E8A-4147-A177-3AD203B41FA5}">
                      <a16:colId xmlns:a16="http://schemas.microsoft.com/office/drawing/2014/main" val="20000"/>
                    </a:ext>
                  </a:extLst>
                </a:gridCol>
                <a:gridCol w="1355422">
                  <a:extLst>
                    <a:ext uri="{9D8B030D-6E8A-4147-A177-3AD203B41FA5}">
                      <a16:colId xmlns:a16="http://schemas.microsoft.com/office/drawing/2014/main" val="20001"/>
                    </a:ext>
                  </a:extLst>
                </a:gridCol>
                <a:gridCol w="2876357">
                  <a:extLst>
                    <a:ext uri="{9D8B030D-6E8A-4147-A177-3AD203B41FA5}">
                      <a16:colId xmlns:a16="http://schemas.microsoft.com/office/drawing/2014/main" val="20002"/>
                    </a:ext>
                  </a:extLst>
                </a:gridCol>
                <a:gridCol w="1273610">
                  <a:extLst>
                    <a:ext uri="{9D8B030D-6E8A-4147-A177-3AD203B41FA5}">
                      <a16:colId xmlns:a16="http://schemas.microsoft.com/office/drawing/2014/main" val="20003"/>
                    </a:ext>
                  </a:extLst>
                </a:gridCol>
                <a:gridCol w="1073266">
                  <a:extLst>
                    <a:ext uri="{9D8B030D-6E8A-4147-A177-3AD203B41FA5}">
                      <a16:colId xmlns:a16="http://schemas.microsoft.com/office/drawing/2014/main" val="20004"/>
                    </a:ext>
                  </a:extLst>
                </a:gridCol>
                <a:gridCol w="1202059">
                  <a:extLst>
                    <a:ext uri="{9D8B030D-6E8A-4147-A177-3AD203B41FA5}">
                      <a16:colId xmlns:a16="http://schemas.microsoft.com/office/drawing/2014/main" val="20005"/>
                    </a:ext>
                  </a:extLst>
                </a:gridCol>
                <a:gridCol w="987405">
                  <a:extLst>
                    <a:ext uri="{9D8B030D-6E8A-4147-A177-3AD203B41FA5}">
                      <a16:colId xmlns:a16="http://schemas.microsoft.com/office/drawing/2014/main" val="20006"/>
                    </a:ext>
                  </a:extLst>
                </a:gridCol>
                <a:gridCol w="987405">
                  <a:extLst>
                    <a:ext uri="{9D8B030D-6E8A-4147-A177-3AD203B41FA5}">
                      <a16:colId xmlns:a16="http://schemas.microsoft.com/office/drawing/2014/main" val="20007"/>
                    </a:ext>
                  </a:extLst>
                </a:gridCol>
                <a:gridCol w="987405">
                  <a:extLst>
                    <a:ext uri="{9D8B030D-6E8A-4147-A177-3AD203B41FA5}">
                      <a16:colId xmlns:a16="http://schemas.microsoft.com/office/drawing/2014/main" val="20008"/>
                    </a:ext>
                  </a:extLst>
                </a:gridCol>
              </a:tblGrid>
              <a:tr h="593185">
                <a:tc>
                  <a:txBody>
                    <a:bodyPr/>
                    <a:lstStyle/>
                    <a:p>
                      <a:pPr algn="ctr" fontAlgn="ctr"/>
                      <a:r>
                        <a:rPr lang="en-IN" sz="1600" b="1" i="0" u="none" strike="noStrike" dirty="0" err="1">
                          <a:solidFill>
                            <a:srgbClr val="000000"/>
                          </a:solidFill>
                          <a:effectLst/>
                          <a:latin typeface="Calibri" panose="020F0502020204030204"/>
                        </a:rPr>
                        <a:t>Sr</a:t>
                      </a:r>
                      <a:r>
                        <a:rPr lang="en-IN" sz="1600" b="1" i="0" u="none" strike="noStrike" dirty="0">
                          <a:solidFill>
                            <a:srgbClr val="000000"/>
                          </a:solidFill>
                          <a:effectLst/>
                          <a:latin typeface="Calibri" panose="020F0502020204030204"/>
                        </a:rPr>
                        <a:t> No</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Scheme Name</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Name of Agency</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W.O. Amount</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a:t>
                      </a:r>
                      <a:r>
                        <a:rPr lang="en-IN" sz="1600" b="1" i="0" u="none" strike="noStrike" dirty="0" err="1">
                          <a:solidFill>
                            <a:srgbClr val="000000"/>
                          </a:solidFill>
                          <a:effectLst/>
                          <a:latin typeface="Calibri" panose="020F0502020204030204"/>
                        </a:rPr>
                        <a:t>excl</a:t>
                      </a:r>
                      <a:r>
                        <a:rPr lang="en-IN" sz="1600" b="1" i="0" u="none" strike="noStrike" dirty="0">
                          <a:solidFill>
                            <a:srgbClr val="000000"/>
                          </a:solidFill>
                          <a:effectLst/>
                          <a:latin typeface="Calibri" panose="020F0502020204030204"/>
                        </a:rPr>
                        <a:t> GST)</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W.O.</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Date</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Construction</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Period</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a:rPr>
                        <a:t>Physical </a:t>
                      </a:r>
                    </a:p>
                    <a:p>
                      <a:pPr algn="ctr" fontAlgn="ctr"/>
                      <a:r>
                        <a:rPr lang="en-IN" sz="1600" b="1" i="0" u="none" strike="noStrike" dirty="0">
                          <a:solidFill>
                            <a:srgbClr val="000000"/>
                          </a:solidFill>
                          <a:effectLst/>
                          <a:latin typeface="Calibri"/>
                        </a:rPr>
                        <a:t>Progress</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US" sz="1600" b="1" i="0" u="none" strike="noStrike" dirty="0">
                          <a:solidFill>
                            <a:srgbClr val="000000"/>
                          </a:solidFill>
                          <a:effectLst/>
                          <a:latin typeface="Calibri"/>
                        </a:rPr>
                        <a:t>RA Bill</a:t>
                      </a:r>
                    </a:p>
                    <a:p>
                      <a:pPr algn="ctr" fontAlgn="ctr"/>
                      <a:r>
                        <a:rPr lang="en-US" sz="1100" b="1" i="0" u="none" strike="noStrike" dirty="0">
                          <a:solidFill>
                            <a:srgbClr val="000000"/>
                          </a:solidFill>
                          <a:effectLst/>
                          <a:latin typeface="Calibri"/>
                        </a:rPr>
                        <a:t>(Recommended)</a:t>
                      </a:r>
                    </a:p>
                    <a:p>
                      <a:pPr algn="ctr" fontAlgn="ctr"/>
                      <a:r>
                        <a:rPr lang="en-US" sz="1100" b="1" i="0" u="none" strike="noStrike" dirty="0">
                          <a:solidFill>
                            <a:srgbClr val="000000"/>
                          </a:solidFill>
                          <a:effectLst/>
                          <a:latin typeface="Calibri"/>
                        </a:rPr>
                        <a:t>%</a:t>
                      </a:r>
                      <a:endParaRPr lang="en-IN" sz="1100" b="1" i="0" u="none" strike="noStrike" dirty="0">
                        <a:solidFill>
                          <a:srgbClr val="000000"/>
                        </a:solidFill>
                        <a:effectLst/>
                        <a:latin typeface="Calibri"/>
                      </a:endParaRP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mn-lt"/>
                          <a:ea typeface="+mn-ea"/>
                          <a:cs typeface="+mn-cs"/>
                        </a:rPr>
                        <a:t>RA Bill</a:t>
                      </a:r>
                    </a:p>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mn-lt"/>
                          <a:ea typeface="+mn-ea"/>
                          <a:cs typeface="+mn-cs"/>
                        </a:rPr>
                        <a:t>(Recommended)</a:t>
                      </a:r>
                    </a:p>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mn-lt"/>
                          <a:ea typeface="+mn-ea"/>
                          <a:cs typeface="+mn-cs"/>
                        </a:rPr>
                        <a:t>In Lakhs</a:t>
                      </a:r>
                      <a:endParaRPr kumimoji="0" lang="en-IN" sz="1100" b="1" i="0" u="none" strike="noStrike" kern="1200" cap="none" spc="0" normalizeH="0" baseline="0" noProof="0" dirty="0">
                        <a:ln>
                          <a:noFill/>
                        </a:ln>
                        <a:solidFill>
                          <a:srgbClr val="000000"/>
                        </a:solidFill>
                        <a:effectLst/>
                        <a:uLnTx/>
                        <a:uFillTx/>
                        <a:latin typeface="+mn-lt"/>
                        <a:ea typeface="+mn-ea"/>
                        <a:cs typeface="+mn-cs"/>
                      </a:endParaRP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extLst>
                  <a:ext uri="{0D108BD9-81ED-4DB2-BD59-A6C34878D82A}">
                    <a16:rowId xmlns:a16="http://schemas.microsoft.com/office/drawing/2014/main" val="10000"/>
                  </a:ext>
                </a:extLst>
              </a:tr>
            </a:tbl>
          </a:graphicData>
        </a:graphic>
      </p:graphicFrame>
      <p:graphicFrame>
        <p:nvGraphicFramePr>
          <p:cNvPr id="2" name="Table 1">
            <a:extLst>
              <a:ext uri="{FF2B5EF4-FFF2-40B4-BE49-F238E27FC236}">
                <a16:creationId xmlns:a16="http://schemas.microsoft.com/office/drawing/2014/main" id="{D743879F-00F0-566D-8A81-A21E5B675490}"/>
              </a:ext>
            </a:extLst>
          </p:cNvPr>
          <p:cNvGraphicFramePr>
            <a:graphicFrameLocks noGrp="1"/>
          </p:cNvGraphicFramePr>
          <p:nvPr>
            <p:extLst>
              <p:ext uri="{D42A27DB-BD31-4B8C-83A1-F6EECF244321}">
                <p14:modId xmlns:p14="http://schemas.microsoft.com/office/powerpoint/2010/main" val="4079753737"/>
              </p:ext>
            </p:extLst>
          </p:nvPr>
        </p:nvGraphicFramePr>
        <p:xfrm>
          <a:off x="497929" y="1706369"/>
          <a:ext cx="11196139" cy="5048820"/>
        </p:xfrm>
        <a:graphic>
          <a:graphicData uri="http://schemas.openxmlformats.org/drawingml/2006/table">
            <a:tbl>
              <a:tblPr/>
              <a:tblGrid>
                <a:gridCol w="453210">
                  <a:extLst>
                    <a:ext uri="{9D8B030D-6E8A-4147-A177-3AD203B41FA5}">
                      <a16:colId xmlns:a16="http://schemas.microsoft.com/office/drawing/2014/main" val="232975009"/>
                    </a:ext>
                  </a:extLst>
                </a:gridCol>
                <a:gridCol w="1355422">
                  <a:extLst>
                    <a:ext uri="{9D8B030D-6E8A-4147-A177-3AD203B41FA5}">
                      <a16:colId xmlns:a16="http://schemas.microsoft.com/office/drawing/2014/main" val="785303415"/>
                    </a:ext>
                  </a:extLst>
                </a:gridCol>
                <a:gridCol w="2876357">
                  <a:extLst>
                    <a:ext uri="{9D8B030D-6E8A-4147-A177-3AD203B41FA5}">
                      <a16:colId xmlns:a16="http://schemas.microsoft.com/office/drawing/2014/main" val="2413870011"/>
                    </a:ext>
                  </a:extLst>
                </a:gridCol>
                <a:gridCol w="1273610">
                  <a:extLst>
                    <a:ext uri="{9D8B030D-6E8A-4147-A177-3AD203B41FA5}">
                      <a16:colId xmlns:a16="http://schemas.microsoft.com/office/drawing/2014/main" val="1904706511"/>
                    </a:ext>
                  </a:extLst>
                </a:gridCol>
                <a:gridCol w="1073266">
                  <a:extLst>
                    <a:ext uri="{9D8B030D-6E8A-4147-A177-3AD203B41FA5}">
                      <a16:colId xmlns:a16="http://schemas.microsoft.com/office/drawing/2014/main" val="1261089464"/>
                    </a:ext>
                  </a:extLst>
                </a:gridCol>
                <a:gridCol w="1202059">
                  <a:extLst>
                    <a:ext uri="{9D8B030D-6E8A-4147-A177-3AD203B41FA5}">
                      <a16:colId xmlns:a16="http://schemas.microsoft.com/office/drawing/2014/main" val="3569328776"/>
                    </a:ext>
                  </a:extLst>
                </a:gridCol>
                <a:gridCol w="987405">
                  <a:extLst>
                    <a:ext uri="{9D8B030D-6E8A-4147-A177-3AD203B41FA5}">
                      <a16:colId xmlns:a16="http://schemas.microsoft.com/office/drawing/2014/main" val="1379136875"/>
                    </a:ext>
                  </a:extLst>
                </a:gridCol>
                <a:gridCol w="987405">
                  <a:extLst>
                    <a:ext uri="{9D8B030D-6E8A-4147-A177-3AD203B41FA5}">
                      <a16:colId xmlns:a16="http://schemas.microsoft.com/office/drawing/2014/main" val="1990831582"/>
                    </a:ext>
                  </a:extLst>
                </a:gridCol>
                <a:gridCol w="987405">
                  <a:extLst>
                    <a:ext uri="{9D8B030D-6E8A-4147-A177-3AD203B41FA5}">
                      <a16:colId xmlns:a16="http://schemas.microsoft.com/office/drawing/2014/main" val="566365327"/>
                    </a:ext>
                  </a:extLst>
                </a:gridCol>
              </a:tblGrid>
              <a:tr h="360630">
                <a:tc gridSpan="9">
                  <a:txBody>
                    <a:bodyPr/>
                    <a:lstStyle/>
                    <a:p>
                      <a:pPr algn="ctr" fontAlgn="ctr"/>
                      <a:r>
                        <a:rPr lang="en-US" sz="1400" b="1" i="0" u="none" strike="noStrike" dirty="0">
                          <a:solidFill>
                            <a:schemeClr val="tx1"/>
                          </a:solidFill>
                          <a:effectLst/>
                          <a:latin typeface="Calibri" panose="020F0502020204030204" pitchFamily="34" charset="0"/>
                          <a:cs typeface="Calibri" panose="020F0502020204030204" pitchFamily="34" charset="0"/>
                        </a:rPr>
                        <a:t>Akola Taluka</a:t>
                      </a: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hMerge="1">
                  <a:txBody>
                    <a:bodyPr/>
                    <a:lstStyle/>
                    <a:p>
                      <a:pPr algn="ctr" fontAlgn="ctr"/>
                      <a:r>
                        <a:rPr lang="en-US" sz="1400" b="0" i="0" u="none" strike="noStrike" dirty="0">
                          <a:solidFill>
                            <a:schemeClr val="tx1"/>
                          </a:solidFill>
                          <a:effectLst/>
                          <a:latin typeface="Calibri" panose="020F0502020204030204" pitchFamily="34" charset="0"/>
                          <a:cs typeface="Calibri" panose="020F0502020204030204" pitchFamily="34" charset="0"/>
                        </a:rPr>
                        <a:t>Akola Taluka</a:t>
                      </a:r>
                    </a:p>
                  </a:txBody>
                  <a:tcPr marL="9525" marR="9525" marT="9525" marB="0" anchor="ctr">
                    <a:lnL w="12700" cap="flat" cmpd="sng" algn="ctr">
                      <a:solidFill>
                        <a:schemeClr val="tx1"/>
                      </a:solidFill>
                      <a:prstDash val="solid"/>
                      <a:round/>
                      <a:headEnd type="none" w="med" len="med"/>
                      <a:tailEnd type="none" w="med" len="med"/>
                    </a:lnL>
                  </a:tcP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IN" sz="1400" b="0" i="0" u="none" strike="noStrike" dirty="0">
                        <a:solidFill>
                          <a:srgbClr val="000000"/>
                        </a:solidFill>
                        <a:effectLst/>
                        <a:latin typeface="Calibri"/>
                      </a:endParaRPr>
                    </a:p>
                  </a:txBody>
                  <a:tcPr marL="9525" marR="9525" marT="9525" marB="0" anchor="ctr"/>
                </a:tc>
                <a:tc hMerge="1">
                  <a:txBody>
                    <a:bodyPr/>
                    <a:lstStyle/>
                    <a:p>
                      <a:pPr algn="ctr" fontAlgn="ct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3672374295"/>
                  </a:ext>
                </a:extLst>
              </a:tr>
              <a:tr h="360630">
                <a:tc>
                  <a:txBody>
                    <a:bodyPr/>
                    <a:lstStyle/>
                    <a:p>
                      <a:pPr algn="ctr" fontAlgn="ctr"/>
                      <a:r>
                        <a:rPr lang="en-IN" sz="1400" b="0" i="0" u="none" strike="noStrike">
                          <a:solidFill>
                            <a:srgbClr val="000000"/>
                          </a:solidFill>
                          <a:effectLst/>
                          <a:latin typeface="Calibri"/>
                        </a:rPr>
                        <a:t>1</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Dapki Jaghir</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Narendra Gopalrao Sure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43,63,901</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12-05-2022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9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0.30%</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732302081"/>
                  </a:ext>
                </a:extLst>
              </a:tr>
              <a:tr h="360630">
                <a:tc>
                  <a:txBody>
                    <a:bodyPr/>
                    <a:lstStyle/>
                    <a:p>
                      <a:pPr algn="ctr" fontAlgn="ctr"/>
                      <a:r>
                        <a:rPr lang="en-IN" sz="1400" b="0" i="0" u="none" strike="noStrike">
                          <a:solidFill>
                            <a:srgbClr val="000000"/>
                          </a:solidFill>
                          <a:effectLst/>
                          <a:latin typeface="Calibri"/>
                        </a:rPr>
                        <a:t>2</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Changefal</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Vishal Shamtaram Kakad</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67,63,198</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15-12-2022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9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0.19%</a:t>
                      </a: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672868426"/>
                  </a:ext>
                </a:extLst>
              </a:tr>
              <a:tr h="360630">
                <a:tc gridSpan="9">
                  <a:txBody>
                    <a:bodyPr/>
                    <a:lstStyle/>
                    <a:p>
                      <a:pPr algn="ctr" fontAlgn="ctr"/>
                      <a:r>
                        <a:rPr lang="en-US" sz="1400" b="1" i="0" u="none" strike="noStrike" dirty="0" err="1">
                          <a:solidFill>
                            <a:schemeClr val="tx1"/>
                          </a:solidFill>
                          <a:effectLst/>
                          <a:latin typeface="Calibri" panose="020F0502020204030204" pitchFamily="34" charset="0"/>
                          <a:cs typeface="Calibri" panose="020F0502020204030204" pitchFamily="34" charset="0"/>
                        </a:rPr>
                        <a:t>Barshitakli</a:t>
                      </a:r>
                      <a:r>
                        <a:rPr lang="en-US" sz="1400" b="1" i="0" u="none" strike="noStrike" dirty="0">
                          <a:solidFill>
                            <a:schemeClr val="tx1"/>
                          </a:solidFill>
                          <a:effectLst/>
                          <a:latin typeface="Calibri" panose="020F0502020204030204" pitchFamily="34" charset="0"/>
                          <a:cs typeface="Calibri" panose="020F0502020204030204" pitchFamily="34" charset="0"/>
                        </a:rPr>
                        <a:t> Taluka</a:t>
                      </a: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hMerge="1">
                  <a:txBody>
                    <a:bodyPr/>
                    <a:lstStyle/>
                    <a:p>
                      <a:pPr algn="ctr" fontAlgn="ctr"/>
                      <a:r>
                        <a:rPr lang="en-US" sz="1400" b="0" i="0" u="none" strike="noStrike" dirty="0" err="1">
                          <a:solidFill>
                            <a:schemeClr val="tx1"/>
                          </a:solidFill>
                          <a:effectLst/>
                          <a:latin typeface="Calibri" panose="020F0502020204030204" pitchFamily="34" charset="0"/>
                          <a:cs typeface="Calibri" panose="020F0502020204030204" pitchFamily="34" charset="0"/>
                        </a:rPr>
                        <a:t>Barshitakli</a:t>
                      </a:r>
                      <a:r>
                        <a:rPr lang="en-US" sz="1400" b="0" i="0" u="none" strike="noStrike" dirty="0">
                          <a:solidFill>
                            <a:schemeClr val="tx1"/>
                          </a:solidFill>
                          <a:effectLst/>
                          <a:latin typeface="Calibri" panose="020F0502020204030204" pitchFamily="34" charset="0"/>
                          <a:cs typeface="Calibri" panose="020F0502020204030204" pitchFamily="34" charset="0"/>
                        </a:rPr>
                        <a:t> Taluka</a:t>
                      </a:r>
                    </a:p>
                  </a:txBody>
                  <a:tcPr marL="9525" marR="9525" marT="9525" marB="0" anchor="ctr">
                    <a:lnL w="12700" cap="flat" cmpd="sng" algn="ctr">
                      <a:solidFill>
                        <a:schemeClr val="tx1"/>
                      </a:solidFill>
                      <a:prstDash val="solid"/>
                      <a:round/>
                      <a:headEnd type="none" w="med" len="med"/>
                      <a:tailEnd type="none" w="med" len="med"/>
                    </a:lnL>
                  </a:tcP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IN" sz="1400" b="0" i="0" u="none" strike="noStrike" dirty="0">
                        <a:solidFill>
                          <a:srgbClr val="000000"/>
                        </a:solidFill>
                        <a:effectLst/>
                        <a:latin typeface="Calibri"/>
                      </a:endParaRPr>
                    </a:p>
                  </a:txBody>
                  <a:tcPr marL="9525" marR="9525" marT="9525" marB="0" anchor="ctr">
                    <a:lnR w="12700" cap="flat" cmpd="sng" algn="ctr">
                      <a:solidFill>
                        <a:schemeClr val="tx1"/>
                      </a:solidFill>
                      <a:prstDash val="solid"/>
                      <a:round/>
                      <a:headEnd type="none" w="med" len="med"/>
                      <a:tailEnd type="none" w="med" len="med"/>
                    </a:lnR>
                    <a:lnTlToBr w="12700" cmpd="sng">
                      <a:noFill/>
                      <a:prstDash val="solid"/>
                    </a:lnTlToBr>
                    <a:lnBlToTr w="12700" cmpd="sng">
                      <a:noFill/>
                      <a:prstDash val="solid"/>
                    </a:lnBlToTr>
                    <a:noFill/>
                  </a:tcPr>
                </a:tc>
                <a:tc hMerge="1">
                  <a:txBody>
                    <a:bodyPr/>
                    <a:lstStyle/>
                    <a:p>
                      <a:pPr algn="ctr" fontAlgn="ct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lToBr w="12700" cmpd="sng">
                      <a:noFill/>
                      <a:prstDash val="solid"/>
                    </a:lnTlToBr>
                    <a:lnBlToTr w="12700" cmpd="sng">
                      <a:noFill/>
                      <a:prstDash val="solid"/>
                    </a:lnBlToTr>
                    <a:noFill/>
                  </a:tcPr>
                </a:tc>
                <a:extLst>
                  <a:ext uri="{0D108BD9-81ED-4DB2-BD59-A6C34878D82A}">
                    <a16:rowId xmlns:a16="http://schemas.microsoft.com/office/drawing/2014/main" val="958823137"/>
                  </a:ext>
                </a:extLst>
              </a:tr>
              <a:tr h="360630">
                <a:tc>
                  <a:txBody>
                    <a:bodyPr/>
                    <a:lstStyle/>
                    <a:p>
                      <a:pPr algn="ctr" fontAlgn="ctr"/>
                      <a:r>
                        <a:rPr lang="en-IN" sz="1400" b="0" i="0" u="none" strike="noStrike">
                          <a:solidFill>
                            <a:srgbClr val="000000"/>
                          </a:solidFill>
                          <a:effectLst/>
                          <a:latin typeface="Calibri"/>
                        </a:rPr>
                        <a:t>3</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Donad Bk</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Narendra Gopalrao Sure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46,17,518</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28-07-2022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9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21.07%</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3365865322"/>
                  </a:ext>
                </a:extLst>
              </a:tr>
              <a:tr h="360630">
                <a:tc>
                  <a:txBody>
                    <a:bodyPr/>
                    <a:lstStyle/>
                    <a:p>
                      <a:pPr algn="ctr" fontAlgn="ctr"/>
                      <a:r>
                        <a:rPr lang="en-IN" sz="1400" b="0" i="0" u="none" strike="noStrike">
                          <a:solidFill>
                            <a:srgbClr val="000000"/>
                          </a:solidFill>
                          <a:effectLst/>
                          <a:latin typeface="Calibri"/>
                        </a:rPr>
                        <a:t>4</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Shelgaon</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Sanjay Madhukarrao Ghadghe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53,91,539</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15-12-2022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9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916623691"/>
                  </a:ext>
                </a:extLst>
              </a:tr>
              <a:tr h="360630">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5</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Morgaon Kakad</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Vishal Shantaram Kakad</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77,01,251</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15-12-2022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9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10.06%</a:t>
                      </a:r>
                    </a:p>
                  </a:txBody>
                  <a:tcPr marL="9525" marR="9525" marT="9525" marB="0" anchor="ctr"/>
                </a:tc>
                <a:tc>
                  <a:txBody>
                    <a:bodyPr/>
                    <a:lstStyle/>
                    <a:p>
                      <a:pPr algn="ctr" fontAlgn="ctr"/>
                      <a:r>
                        <a:rPr lang="en-IN" sz="1400" b="0" i="0" u="none" strike="noStrike">
                          <a:solidFill>
                            <a:srgbClr val="000000"/>
                          </a:solidFill>
                          <a:effectLst/>
                          <a:latin typeface="Calibri"/>
                        </a:rPr>
                        <a:t>-</a:t>
                      </a: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1265709391"/>
                  </a:ext>
                </a:extLst>
              </a:tr>
              <a:tr h="360630">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6</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Dhamandhari</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Narendra Gopalrao Sure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40,38,892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12-05-2022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9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9.60%</a:t>
                      </a:r>
                    </a:p>
                  </a:txBody>
                  <a:tcPr marL="9525" marR="9525" marT="9525" marB="0" anchor="ctr"/>
                </a:tc>
                <a:tc>
                  <a:txBody>
                    <a:bodyPr/>
                    <a:lstStyle/>
                    <a:p>
                      <a:pPr algn="ctr" fontAlgn="ctr"/>
                      <a:r>
                        <a:rPr lang="en-IN" sz="1400" b="0" i="0" u="none" strike="noStrike">
                          <a:solidFill>
                            <a:srgbClr val="000000"/>
                          </a:solidFill>
                          <a:effectLst/>
                          <a:latin typeface="Calibri"/>
                        </a:rPr>
                        <a:t>-</a:t>
                      </a: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417525817"/>
                  </a:ext>
                </a:extLst>
              </a:tr>
              <a:tr h="360630">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7</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Saykhed</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Rajesh Gulabrao Ghule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42,86,717</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14-12-2022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9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0.28%</a:t>
                      </a:r>
                    </a:p>
                  </a:txBody>
                  <a:tcPr marL="9525" marR="9525" marT="9525" marB="0" anchor="ctr"/>
                </a:tc>
                <a:tc>
                  <a:txBody>
                    <a:bodyPr/>
                    <a:lstStyle/>
                    <a:p>
                      <a:pPr algn="ctr" fontAlgn="ctr"/>
                      <a:r>
                        <a:rPr lang="en-IN" sz="1400" b="0" i="0" u="none" strike="noStrike">
                          <a:solidFill>
                            <a:srgbClr val="000000"/>
                          </a:solidFill>
                          <a:effectLst/>
                          <a:latin typeface="Calibri"/>
                        </a:rPr>
                        <a:t>-</a:t>
                      </a: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097610716"/>
                  </a:ext>
                </a:extLst>
              </a:tr>
              <a:tr h="360630">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8</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Salpi</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Dipak Govindrao Deshmukh</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49,14,077</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15-12-2022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9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0.26%</a:t>
                      </a:r>
                    </a:p>
                  </a:txBody>
                  <a:tcPr marL="9525" marR="9525" marT="9525" marB="0" anchor="ctr"/>
                </a:tc>
                <a:tc>
                  <a:txBody>
                    <a:bodyPr/>
                    <a:lstStyle/>
                    <a:p>
                      <a:pPr algn="ctr" fontAlgn="ctr"/>
                      <a:r>
                        <a:rPr lang="en-IN" sz="1400" b="0" i="0" u="none" strike="noStrike">
                          <a:solidFill>
                            <a:srgbClr val="000000"/>
                          </a:solidFill>
                          <a:effectLst/>
                          <a:latin typeface="Calibri"/>
                        </a:rPr>
                        <a:t>-</a:t>
                      </a: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789831600"/>
                  </a:ext>
                </a:extLst>
              </a:tr>
              <a:tr h="360630">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9</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Fetra</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Tushar Sahadevrao Shinde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52,96,738</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29-11-2022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9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0.20%</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3969378695"/>
                  </a:ext>
                </a:extLst>
              </a:tr>
              <a:tr h="360630">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10</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Bhendi Kaji</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Sanjay Madhukar Ghadge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42,86,717</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14-12-2022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9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0.11%</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4216080532"/>
                  </a:ext>
                </a:extLst>
              </a:tr>
              <a:tr h="360630">
                <a:tc gridSpan="9">
                  <a:txBody>
                    <a:bodyPr/>
                    <a:lstStyle/>
                    <a:p>
                      <a:pPr algn="ctr" fontAlgn="ctr"/>
                      <a:r>
                        <a:rPr lang="en-US" sz="1400" b="1" i="0" u="none" strike="noStrike" dirty="0" err="1">
                          <a:solidFill>
                            <a:srgbClr val="000000"/>
                          </a:solidFill>
                          <a:effectLst/>
                          <a:latin typeface="Calibri" panose="020F0502020204030204" pitchFamily="34" charset="0"/>
                          <a:cs typeface="Calibri" panose="020F0502020204030204" pitchFamily="34" charset="0"/>
                        </a:rPr>
                        <a:t>Murtizapur</a:t>
                      </a:r>
                      <a:r>
                        <a:rPr lang="en-US" sz="1400" b="1" i="0" u="none" strike="noStrike" dirty="0">
                          <a:solidFill>
                            <a:srgbClr val="000000"/>
                          </a:solidFill>
                          <a:effectLst/>
                          <a:latin typeface="Calibri" panose="020F0502020204030204" pitchFamily="34" charset="0"/>
                          <a:cs typeface="Calibri" panose="020F0502020204030204" pitchFamily="34" charset="0"/>
                        </a:rPr>
                        <a:t> Taluka</a:t>
                      </a: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hMerge="1">
                  <a:txBody>
                    <a:bodyPr/>
                    <a:lstStyle/>
                    <a:p>
                      <a:pPr algn="ctr" fontAlgn="ctr"/>
                      <a:r>
                        <a:rPr lang="en-US" sz="1400" b="0" i="0" u="none" strike="noStrike" dirty="0" err="1">
                          <a:solidFill>
                            <a:srgbClr val="000000"/>
                          </a:solidFill>
                          <a:effectLst/>
                          <a:latin typeface="Calibri" panose="020F0502020204030204" pitchFamily="34" charset="0"/>
                          <a:cs typeface="Calibri" panose="020F0502020204030204" pitchFamily="34" charset="0"/>
                        </a:rPr>
                        <a:t>Murtizapur</a:t>
                      </a:r>
                      <a:r>
                        <a:rPr lang="en-US" sz="1400" b="0" i="0" u="none" strike="noStrike" dirty="0">
                          <a:solidFill>
                            <a:srgbClr val="000000"/>
                          </a:solidFill>
                          <a:effectLst/>
                          <a:latin typeface="Calibri" panose="020F0502020204030204" pitchFamily="34" charset="0"/>
                          <a:cs typeface="Calibri" panose="020F0502020204030204" pitchFamily="34" charset="0"/>
                        </a:rPr>
                        <a:t> Taluka</a:t>
                      </a: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IN" sz="1400" b="0" i="0" u="none" strike="noStrike" dirty="0">
                        <a:solidFill>
                          <a:srgbClr val="000000"/>
                        </a:solidFill>
                        <a:effectLst/>
                        <a:latin typeface="Calibri"/>
                      </a:endParaRPr>
                    </a:p>
                  </a:txBody>
                  <a:tcPr marL="9525" marR="9525" marT="9525" marB="0" anchor="ctr"/>
                </a:tc>
                <a:tc hMerge="1">
                  <a:txBody>
                    <a:bodyPr/>
                    <a:lstStyle/>
                    <a:p>
                      <a:pPr algn="ctr" fontAlgn="ct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439046834"/>
                  </a:ext>
                </a:extLst>
              </a:tr>
              <a:tr h="360630">
                <a:tc>
                  <a:txBody>
                    <a:bodyPr/>
                    <a:lstStyle/>
                    <a:p>
                      <a:pPr algn="ctr" fontAlgn="ctr"/>
                      <a:r>
                        <a:rPr lang="en-IN" sz="1400" b="0" i="0" u="none" strike="noStrike" dirty="0">
                          <a:solidFill>
                            <a:srgbClr val="000000"/>
                          </a:solidFill>
                          <a:effectLst/>
                          <a:latin typeface="Calibri" panose="020F0502020204030204" pitchFamily="34" charset="0"/>
                          <a:cs typeface="Calibri" panose="020F0502020204030204" pitchFamily="34" charset="0"/>
                        </a:rPr>
                        <a:t>11</a:t>
                      </a: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Sultanpur</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Sultanpur Grampanchayat</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2,53,949</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31-01-2023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6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27.96%</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extLst>
                  <a:ext uri="{0D108BD9-81ED-4DB2-BD59-A6C34878D82A}">
                    <a16:rowId xmlns:a16="http://schemas.microsoft.com/office/drawing/2014/main" val="2936910034"/>
                  </a:ext>
                </a:extLst>
              </a:tr>
            </a:tbl>
          </a:graphicData>
        </a:graphic>
      </p:graphicFrame>
    </p:spTree>
    <p:extLst>
      <p:ext uri="{BB962C8B-B14F-4D97-AF65-F5344CB8AC3E}">
        <p14:creationId xmlns:p14="http://schemas.microsoft.com/office/powerpoint/2010/main" val="25160600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207817" y="102811"/>
            <a:ext cx="11776365" cy="923349"/>
          </a:xfrm>
          <a:solidFill>
            <a:schemeClr val="accent4">
              <a:lumMod val="20000"/>
              <a:lumOff val="80000"/>
            </a:schemeClr>
          </a:solidFill>
        </p:spPr>
        <p:txBody>
          <a:bodyPr>
            <a:normAutofit fontScale="90000"/>
          </a:bodyPr>
          <a:lstStyle/>
          <a:p>
            <a:pPr algn="ctr"/>
            <a:r>
              <a:rPr lang="en-US" b="1" dirty="0">
                <a:latin typeface="+mn-lt"/>
              </a:rPr>
              <a:t>Abstract of Schemes – Work in Progress</a:t>
            </a:r>
            <a:br>
              <a:rPr lang="en-US" b="1" dirty="0">
                <a:latin typeface="+mn-lt"/>
              </a:rPr>
            </a:br>
            <a:r>
              <a:rPr lang="en-US" sz="3100" b="1" dirty="0">
                <a:latin typeface="+mn-lt"/>
              </a:rPr>
              <a:t>Category – “New”</a:t>
            </a:r>
          </a:p>
        </p:txBody>
      </p:sp>
      <p:graphicFrame>
        <p:nvGraphicFramePr>
          <p:cNvPr id="6" name="Table 5"/>
          <p:cNvGraphicFramePr>
            <a:graphicFrameLocks noGrp="1"/>
          </p:cNvGraphicFramePr>
          <p:nvPr/>
        </p:nvGraphicFramePr>
        <p:xfrm>
          <a:off x="497929" y="1113183"/>
          <a:ext cx="11196139" cy="593185"/>
        </p:xfrm>
        <a:graphic>
          <a:graphicData uri="http://schemas.openxmlformats.org/drawingml/2006/table">
            <a:tbl>
              <a:tblPr/>
              <a:tblGrid>
                <a:gridCol w="453210">
                  <a:extLst>
                    <a:ext uri="{9D8B030D-6E8A-4147-A177-3AD203B41FA5}">
                      <a16:colId xmlns:a16="http://schemas.microsoft.com/office/drawing/2014/main" val="20000"/>
                    </a:ext>
                  </a:extLst>
                </a:gridCol>
                <a:gridCol w="1355422">
                  <a:extLst>
                    <a:ext uri="{9D8B030D-6E8A-4147-A177-3AD203B41FA5}">
                      <a16:colId xmlns:a16="http://schemas.microsoft.com/office/drawing/2014/main" val="20001"/>
                    </a:ext>
                  </a:extLst>
                </a:gridCol>
                <a:gridCol w="2876357">
                  <a:extLst>
                    <a:ext uri="{9D8B030D-6E8A-4147-A177-3AD203B41FA5}">
                      <a16:colId xmlns:a16="http://schemas.microsoft.com/office/drawing/2014/main" val="20002"/>
                    </a:ext>
                  </a:extLst>
                </a:gridCol>
                <a:gridCol w="1273610">
                  <a:extLst>
                    <a:ext uri="{9D8B030D-6E8A-4147-A177-3AD203B41FA5}">
                      <a16:colId xmlns:a16="http://schemas.microsoft.com/office/drawing/2014/main" val="20003"/>
                    </a:ext>
                  </a:extLst>
                </a:gridCol>
                <a:gridCol w="1073266">
                  <a:extLst>
                    <a:ext uri="{9D8B030D-6E8A-4147-A177-3AD203B41FA5}">
                      <a16:colId xmlns:a16="http://schemas.microsoft.com/office/drawing/2014/main" val="20004"/>
                    </a:ext>
                  </a:extLst>
                </a:gridCol>
                <a:gridCol w="1202059">
                  <a:extLst>
                    <a:ext uri="{9D8B030D-6E8A-4147-A177-3AD203B41FA5}">
                      <a16:colId xmlns:a16="http://schemas.microsoft.com/office/drawing/2014/main" val="20005"/>
                    </a:ext>
                  </a:extLst>
                </a:gridCol>
                <a:gridCol w="987405">
                  <a:extLst>
                    <a:ext uri="{9D8B030D-6E8A-4147-A177-3AD203B41FA5}">
                      <a16:colId xmlns:a16="http://schemas.microsoft.com/office/drawing/2014/main" val="20006"/>
                    </a:ext>
                  </a:extLst>
                </a:gridCol>
                <a:gridCol w="987405">
                  <a:extLst>
                    <a:ext uri="{9D8B030D-6E8A-4147-A177-3AD203B41FA5}">
                      <a16:colId xmlns:a16="http://schemas.microsoft.com/office/drawing/2014/main" val="20007"/>
                    </a:ext>
                  </a:extLst>
                </a:gridCol>
                <a:gridCol w="987405">
                  <a:extLst>
                    <a:ext uri="{9D8B030D-6E8A-4147-A177-3AD203B41FA5}">
                      <a16:colId xmlns:a16="http://schemas.microsoft.com/office/drawing/2014/main" val="20008"/>
                    </a:ext>
                  </a:extLst>
                </a:gridCol>
              </a:tblGrid>
              <a:tr h="593185">
                <a:tc>
                  <a:txBody>
                    <a:bodyPr/>
                    <a:lstStyle/>
                    <a:p>
                      <a:pPr algn="ctr" fontAlgn="ctr"/>
                      <a:r>
                        <a:rPr lang="en-IN" sz="1600" b="1" i="0" u="none" strike="noStrike" dirty="0" err="1">
                          <a:solidFill>
                            <a:srgbClr val="000000"/>
                          </a:solidFill>
                          <a:effectLst/>
                          <a:latin typeface="Calibri" panose="020F0502020204030204"/>
                        </a:rPr>
                        <a:t>Sr</a:t>
                      </a:r>
                      <a:r>
                        <a:rPr lang="en-IN" sz="1600" b="1" i="0" u="none" strike="noStrike" dirty="0">
                          <a:solidFill>
                            <a:srgbClr val="000000"/>
                          </a:solidFill>
                          <a:effectLst/>
                          <a:latin typeface="Calibri" panose="020F0502020204030204"/>
                        </a:rPr>
                        <a:t> No</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Scheme Name</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Name of Agency</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W.O. Amount</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a:t>
                      </a:r>
                      <a:r>
                        <a:rPr lang="en-IN" sz="1600" b="1" i="0" u="none" strike="noStrike" dirty="0" err="1">
                          <a:solidFill>
                            <a:srgbClr val="000000"/>
                          </a:solidFill>
                          <a:effectLst/>
                          <a:latin typeface="Calibri" panose="020F0502020204030204"/>
                        </a:rPr>
                        <a:t>excl</a:t>
                      </a:r>
                      <a:r>
                        <a:rPr lang="en-IN" sz="1600" b="1" i="0" u="none" strike="noStrike" dirty="0">
                          <a:solidFill>
                            <a:srgbClr val="000000"/>
                          </a:solidFill>
                          <a:effectLst/>
                          <a:latin typeface="Calibri" panose="020F0502020204030204"/>
                        </a:rPr>
                        <a:t> GST)</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W.O.</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Date</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Construction</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Period</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a:rPr>
                        <a:t>Physical </a:t>
                      </a:r>
                    </a:p>
                    <a:p>
                      <a:pPr algn="ctr" fontAlgn="ctr"/>
                      <a:r>
                        <a:rPr lang="en-IN" sz="1600" b="1" i="0" u="none" strike="noStrike" dirty="0">
                          <a:solidFill>
                            <a:srgbClr val="000000"/>
                          </a:solidFill>
                          <a:effectLst/>
                          <a:latin typeface="Calibri"/>
                        </a:rPr>
                        <a:t>Progress</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US" sz="1600" b="1" i="0" u="none" strike="noStrike" dirty="0">
                          <a:solidFill>
                            <a:srgbClr val="000000"/>
                          </a:solidFill>
                          <a:effectLst/>
                          <a:latin typeface="Calibri"/>
                        </a:rPr>
                        <a:t>RA Bill</a:t>
                      </a:r>
                    </a:p>
                    <a:p>
                      <a:pPr algn="ctr" fontAlgn="ctr"/>
                      <a:r>
                        <a:rPr lang="en-US" sz="1100" b="1" i="0" u="none" strike="noStrike" dirty="0">
                          <a:solidFill>
                            <a:srgbClr val="000000"/>
                          </a:solidFill>
                          <a:effectLst/>
                          <a:latin typeface="Calibri"/>
                        </a:rPr>
                        <a:t>(Recommended)</a:t>
                      </a:r>
                    </a:p>
                    <a:p>
                      <a:pPr algn="ctr" fontAlgn="ctr"/>
                      <a:r>
                        <a:rPr lang="en-US" sz="1100" b="1" i="0" u="none" strike="noStrike" dirty="0">
                          <a:solidFill>
                            <a:srgbClr val="000000"/>
                          </a:solidFill>
                          <a:effectLst/>
                          <a:latin typeface="Calibri"/>
                        </a:rPr>
                        <a:t>%</a:t>
                      </a:r>
                      <a:endParaRPr lang="en-IN" sz="1100" b="1" i="0" u="none" strike="noStrike" dirty="0">
                        <a:solidFill>
                          <a:srgbClr val="000000"/>
                        </a:solidFill>
                        <a:effectLst/>
                        <a:latin typeface="Calibri"/>
                      </a:endParaRP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mn-lt"/>
                          <a:ea typeface="+mn-ea"/>
                          <a:cs typeface="+mn-cs"/>
                        </a:rPr>
                        <a:t>RA Bill</a:t>
                      </a:r>
                    </a:p>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mn-lt"/>
                          <a:ea typeface="+mn-ea"/>
                          <a:cs typeface="+mn-cs"/>
                        </a:rPr>
                        <a:t>(Recommended)</a:t>
                      </a:r>
                    </a:p>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mn-lt"/>
                          <a:ea typeface="+mn-ea"/>
                          <a:cs typeface="+mn-cs"/>
                        </a:rPr>
                        <a:t>In Lakhs</a:t>
                      </a:r>
                      <a:endParaRPr kumimoji="0" lang="en-IN" sz="1100" b="1" i="0" u="none" strike="noStrike" kern="1200" cap="none" spc="0" normalizeH="0" baseline="0" noProof="0" dirty="0">
                        <a:ln>
                          <a:noFill/>
                        </a:ln>
                        <a:solidFill>
                          <a:srgbClr val="000000"/>
                        </a:solidFill>
                        <a:effectLst/>
                        <a:uLnTx/>
                        <a:uFillTx/>
                        <a:latin typeface="+mn-lt"/>
                        <a:ea typeface="+mn-ea"/>
                        <a:cs typeface="+mn-cs"/>
                      </a:endParaRP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extLst>
                  <a:ext uri="{0D108BD9-81ED-4DB2-BD59-A6C34878D82A}">
                    <a16:rowId xmlns:a16="http://schemas.microsoft.com/office/drawing/2014/main" val="10000"/>
                  </a:ext>
                </a:extLst>
              </a:tr>
            </a:tbl>
          </a:graphicData>
        </a:graphic>
      </p:graphicFrame>
      <p:graphicFrame>
        <p:nvGraphicFramePr>
          <p:cNvPr id="2" name="Table 1">
            <a:extLst>
              <a:ext uri="{FF2B5EF4-FFF2-40B4-BE49-F238E27FC236}">
                <a16:creationId xmlns:a16="http://schemas.microsoft.com/office/drawing/2014/main" id="{D743879F-00F0-566D-8A81-A21E5B675490}"/>
              </a:ext>
            </a:extLst>
          </p:cNvPr>
          <p:cNvGraphicFramePr>
            <a:graphicFrameLocks noGrp="1"/>
          </p:cNvGraphicFramePr>
          <p:nvPr>
            <p:extLst>
              <p:ext uri="{D42A27DB-BD31-4B8C-83A1-F6EECF244321}">
                <p14:modId xmlns:p14="http://schemas.microsoft.com/office/powerpoint/2010/main" val="2709651982"/>
              </p:ext>
            </p:extLst>
          </p:nvPr>
        </p:nvGraphicFramePr>
        <p:xfrm>
          <a:off x="497929" y="1706369"/>
          <a:ext cx="11196139" cy="3759935"/>
        </p:xfrm>
        <a:graphic>
          <a:graphicData uri="http://schemas.openxmlformats.org/drawingml/2006/table">
            <a:tbl>
              <a:tblPr/>
              <a:tblGrid>
                <a:gridCol w="453210">
                  <a:extLst>
                    <a:ext uri="{9D8B030D-6E8A-4147-A177-3AD203B41FA5}">
                      <a16:colId xmlns:a16="http://schemas.microsoft.com/office/drawing/2014/main" val="232975009"/>
                    </a:ext>
                  </a:extLst>
                </a:gridCol>
                <a:gridCol w="1355422">
                  <a:extLst>
                    <a:ext uri="{9D8B030D-6E8A-4147-A177-3AD203B41FA5}">
                      <a16:colId xmlns:a16="http://schemas.microsoft.com/office/drawing/2014/main" val="785303415"/>
                    </a:ext>
                  </a:extLst>
                </a:gridCol>
                <a:gridCol w="2876357">
                  <a:extLst>
                    <a:ext uri="{9D8B030D-6E8A-4147-A177-3AD203B41FA5}">
                      <a16:colId xmlns:a16="http://schemas.microsoft.com/office/drawing/2014/main" val="2413870011"/>
                    </a:ext>
                  </a:extLst>
                </a:gridCol>
                <a:gridCol w="1273610">
                  <a:extLst>
                    <a:ext uri="{9D8B030D-6E8A-4147-A177-3AD203B41FA5}">
                      <a16:colId xmlns:a16="http://schemas.microsoft.com/office/drawing/2014/main" val="1904706511"/>
                    </a:ext>
                  </a:extLst>
                </a:gridCol>
                <a:gridCol w="1073266">
                  <a:extLst>
                    <a:ext uri="{9D8B030D-6E8A-4147-A177-3AD203B41FA5}">
                      <a16:colId xmlns:a16="http://schemas.microsoft.com/office/drawing/2014/main" val="1261089464"/>
                    </a:ext>
                  </a:extLst>
                </a:gridCol>
                <a:gridCol w="1202059">
                  <a:extLst>
                    <a:ext uri="{9D8B030D-6E8A-4147-A177-3AD203B41FA5}">
                      <a16:colId xmlns:a16="http://schemas.microsoft.com/office/drawing/2014/main" val="3569328776"/>
                    </a:ext>
                  </a:extLst>
                </a:gridCol>
                <a:gridCol w="987405">
                  <a:extLst>
                    <a:ext uri="{9D8B030D-6E8A-4147-A177-3AD203B41FA5}">
                      <a16:colId xmlns:a16="http://schemas.microsoft.com/office/drawing/2014/main" val="1379136875"/>
                    </a:ext>
                  </a:extLst>
                </a:gridCol>
                <a:gridCol w="987405">
                  <a:extLst>
                    <a:ext uri="{9D8B030D-6E8A-4147-A177-3AD203B41FA5}">
                      <a16:colId xmlns:a16="http://schemas.microsoft.com/office/drawing/2014/main" val="1990831582"/>
                    </a:ext>
                  </a:extLst>
                </a:gridCol>
                <a:gridCol w="987405">
                  <a:extLst>
                    <a:ext uri="{9D8B030D-6E8A-4147-A177-3AD203B41FA5}">
                      <a16:colId xmlns:a16="http://schemas.microsoft.com/office/drawing/2014/main" val="566365327"/>
                    </a:ext>
                  </a:extLst>
                </a:gridCol>
              </a:tblGrid>
              <a:tr h="332369">
                <a:tc>
                  <a:txBody>
                    <a:bodyPr/>
                    <a:lstStyle/>
                    <a:p>
                      <a:pPr algn="ctr" fontAlgn="ctr"/>
                      <a:r>
                        <a:rPr lang="en-IN" sz="1400" b="0" i="0" u="none" strike="noStrike">
                          <a:solidFill>
                            <a:srgbClr val="000000"/>
                          </a:solidFill>
                          <a:effectLst/>
                          <a:latin typeface="Calibri"/>
                        </a:rPr>
                        <a:t>12</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Dapura</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Sachiv Grampanchayat Dapura</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13,15,690</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31-01-2023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5.43%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3672374295"/>
                  </a:ext>
                </a:extLst>
              </a:tr>
              <a:tr h="332369">
                <a:tc>
                  <a:txBody>
                    <a:bodyPr/>
                    <a:lstStyle/>
                    <a:p>
                      <a:pPr algn="ctr" fontAlgn="ctr"/>
                      <a:r>
                        <a:rPr lang="en-IN" sz="1400" b="0" i="0" u="none" strike="noStrike">
                          <a:solidFill>
                            <a:srgbClr val="000000"/>
                          </a:solidFill>
                          <a:effectLst/>
                          <a:latin typeface="Calibri"/>
                        </a:rPr>
                        <a:t>13</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Kasarkhed</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Shailesh Sawatkar</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17,19,221</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26-12-2022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9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4.27%</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732302081"/>
                  </a:ext>
                </a:extLst>
              </a:tr>
              <a:tr h="332369">
                <a:tc>
                  <a:txBody>
                    <a:bodyPr/>
                    <a:lstStyle/>
                    <a:p>
                      <a:pPr algn="ctr" fontAlgn="ctr"/>
                      <a:r>
                        <a:rPr lang="en-IN" sz="1400" b="0" i="0" u="none" strike="noStrike">
                          <a:solidFill>
                            <a:srgbClr val="000000"/>
                          </a:solidFill>
                          <a:effectLst/>
                          <a:latin typeface="Calibri"/>
                        </a:rPr>
                        <a:t>14</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Jamthi Kh.-Mathoda</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Shailesh Sawatkar</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44,84,584</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26-12-2022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9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2.41%</a:t>
                      </a: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672868426"/>
                  </a:ext>
                </a:extLst>
              </a:tr>
              <a:tr h="332369">
                <a:tc>
                  <a:txBody>
                    <a:bodyPr/>
                    <a:lstStyle/>
                    <a:p>
                      <a:pPr algn="ctr" fontAlgn="ctr"/>
                      <a:r>
                        <a:rPr lang="en-IN" sz="1400" b="0" i="0" u="none" strike="noStrike">
                          <a:solidFill>
                            <a:srgbClr val="000000"/>
                          </a:solidFill>
                          <a:effectLst/>
                          <a:latin typeface="Calibri"/>
                        </a:rPr>
                        <a:t>15</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Jitapur Nakat</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Vivek Khanderao Tale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40,93,887</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15-12-2022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9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2.03%</a:t>
                      </a: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lnR w="12700" cap="flat" cmpd="sng" algn="ctr">
                      <a:solidFill>
                        <a:schemeClr val="tx1"/>
                      </a:solidFill>
                      <a:prstDash val="solid"/>
                      <a:round/>
                      <a:headEnd type="none" w="med" len="med"/>
                      <a:tailEnd type="none" w="med" len="med"/>
                    </a:lnR>
                    <a:lnTlToBr w="12700" cmpd="sng">
                      <a:noFill/>
                      <a:prstDash val="solid"/>
                    </a:lnTlToBr>
                    <a:lnBlToTr w="12700" cmpd="sng">
                      <a:noFill/>
                      <a:prstDash val="solid"/>
                    </a:lnBlToTr>
                    <a:noFill/>
                  </a:tcP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lToBr w="12700" cmpd="sng">
                      <a:noFill/>
                      <a:prstDash val="solid"/>
                    </a:lnTlToBr>
                    <a:lnBlToTr w="12700" cmpd="sng">
                      <a:noFill/>
                      <a:prstDash val="solid"/>
                    </a:lnBlToTr>
                    <a:noFill/>
                  </a:tcPr>
                </a:tc>
                <a:extLst>
                  <a:ext uri="{0D108BD9-81ED-4DB2-BD59-A6C34878D82A}">
                    <a16:rowId xmlns:a16="http://schemas.microsoft.com/office/drawing/2014/main" val="958823137"/>
                  </a:ext>
                </a:extLst>
              </a:tr>
              <a:tr h="332369">
                <a:tc>
                  <a:txBody>
                    <a:bodyPr/>
                    <a:lstStyle/>
                    <a:p>
                      <a:pPr algn="ctr" fontAlgn="ctr"/>
                      <a:r>
                        <a:rPr lang="en-IN" sz="1400" b="0" i="0" u="none" strike="noStrike">
                          <a:solidFill>
                            <a:srgbClr val="000000"/>
                          </a:solidFill>
                          <a:effectLst/>
                          <a:latin typeface="Calibri"/>
                        </a:rPr>
                        <a:t>16</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Wai Mana</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Vasant Subashrao Deshmukh</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51,29,787</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11-11-2022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9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0.19%</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3365865322"/>
                  </a:ext>
                </a:extLst>
              </a:tr>
              <a:tr h="332369">
                <a:tc gridSpan="9">
                  <a:txBody>
                    <a:bodyPr/>
                    <a:lstStyle/>
                    <a:p>
                      <a:pPr algn="ctr" fontAlgn="ctr"/>
                      <a:r>
                        <a:rPr lang="en-US" sz="1400" b="1" i="0" u="none" strike="noStrike" dirty="0" err="1">
                          <a:solidFill>
                            <a:schemeClr val="tx1"/>
                          </a:solidFill>
                          <a:effectLst/>
                          <a:latin typeface="Calibri" panose="020F0502020204030204" pitchFamily="34" charset="0"/>
                          <a:cs typeface="Calibri" panose="020F0502020204030204" pitchFamily="34" charset="0"/>
                        </a:rPr>
                        <a:t>Patur</a:t>
                      </a:r>
                      <a:r>
                        <a:rPr lang="en-US" sz="1400" b="1" i="0" u="none" strike="noStrike" dirty="0">
                          <a:solidFill>
                            <a:schemeClr val="tx1"/>
                          </a:solidFill>
                          <a:effectLst/>
                          <a:latin typeface="Calibri" panose="020F0502020204030204" pitchFamily="34" charset="0"/>
                          <a:cs typeface="Calibri" panose="020F0502020204030204" pitchFamily="34" charset="0"/>
                        </a:rPr>
                        <a:t> Taluka</a:t>
                      </a: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hMerge="1">
                  <a:txBody>
                    <a:bodyPr/>
                    <a:lstStyle/>
                    <a:p>
                      <a:pPr algn="ctr" fontAlgn="ctr"/>
                      <a:r>
                        <a:rPr lang="en-US" sz="1400" b="0" i="0" u="none" strike="noStrike" dirty="0" err="1">
                          <a:solidFill>
                            <a:schemeClr val="tx1"/>
                          </a:solidFill>
                          <a:effectLst/>
                          <a:latin typeface="Calibri" panose="020F0502020204030204" pitchFamily="34" charset="0"/>
                          <a:cs typeface="Calibri" panose="020F0502020204030204" pitchFamily="34" charset="0"/>
                        </a:rPr>
                        <a:t>Patur</a:t>
                      </a:r>
                      <a:r>
                        <a:rPr lang="en-US" sz="1400" b="0" i="0" u="none" strike="noStrike" dirty="0">
                          <a:solidFill>
                            <a:schemeClr val="tx1"/>
                          </a:solidFill>
                          <a:effectLst/>
                          <a:latin typeface="Calibri" panose="020F0502020204030204" pitchFamily="34" charset="0"/>
                          <a:cs typeface="Calibri" panose="020F0502020204030204" pitchFamily="34" charset="0"/>
                        </a:rPr>
                        <a:t> Taluka</a:t>
                      </a:r>
                    </a:p>
                  </a:txBody>
                  <a:tcPr marL="9525" marR="9525" marT="9525" marB="0" anchor="ctr">
                    <a:solidFill>
                      <a:schemeClr val="bg2"/>
                    </a:solidFill>
                  </a:tcP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solidFill>
                      <a:schemeClr val="bg2"/>
                    </a:solidFill>
                  </a:tcP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solidFill>
                      <a:schemeClr val="bg2"/>
                    </a:solidFill>
                  </a:tcP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solidFill>
                      <a:schemeClr val="bg2"/>
                    </a:solidFill>
                  </a:tcP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solidFill>
                      <a:schemeClr val="bg2"/>
                    </a:solidFill>
                  </a:tcP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solidFill>
                      <a:schemeClr val="bg2"/>
                    </a:solidFill>
                  </a:tcPr>
                </a:tc>
                <a:tc hMerge="1">
                  <a:txBody>
                    <a:bodyPr/>
                    <a:lstStyle/>
                    <a:p>
                      <a:pPr algn="ctr" fontAlgn="ctr"/>
                      <a:endParaRPr lang="en-IN" sz="1400" b="0" i="0" u="none" strike="noStrike" dirty="0">
                        <a:solidFill>
                          <a:srgbClr val="000000"/>
                        </a:solidFill>
                        <a:effectLst/>
                        <a:latin typeface="Calibri"/>
                      </a:endParaRPr>
                    </a:p>
                  </a:txBody>
                  <a:tcPr marL="9525" marR="9525" marT="9525" marB="0" anchor="ctr">
                    <a:solidFill>
                      <a:schemeClr val="bg2"/>
                    </a:solidFill>
                  </a:tcPr>
                </a:tc>
                <a:tc hMerge="1">
                  <a:txBody>
                    <a:bodyPr/>
                    <a:lstStyle/>
                    <a:p>
                      <a:pPr algn="ctr" fontAlgn="ctr"/>
                      <a:endParaRPr lang="en-IN" sz="1400" b="0" i="0" u="none" strike="noStrike" dirty="0">
                        <a:solidFill>
                          <a:srgbClr val="000000"/>
                        </a:solidFill>
                        <a:effectLst/>
                        <a:latin typeface="Calibri"/>
                      </a:endParaRPr>
                    </a:p>
                  </a:txBody>
                  <a:tcPr marL="9525" marR="9525" marT="9525" marB="0" anchor="ctr">
                    <a:solidFill>
                      <a:schemeClr val="bg2"/>
                    </a:solidFill>
                  </a:tcPr>
                </a:tc>
                <a:extLst>
                  <a:ext uri="{0D108BD9-81ED-4DB2-BD59-A6C34878D82A}">
                    <a16:rowId xmlns:a16="http://schemas.microsoft.com/office/drawing/2014/main" val="2916623691"/>
                  </a:ext>
                </a:extLst>
              </a:tr>
              <a:tr h="332369">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17</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Shekapur</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Ishwar Ramji Jadhav</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40,80,033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07-07-2022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6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99.55%</a:t>
                      </a:r>
                    </a:p>
                  </a:txBody>
                  <a:tcPr marL="9525" marR="9525" marT="9525" marB="0" anchor="ctr"/>
                </a:tc>
                <a:tc>
                  <a:txBody>
                    <a:bodyPr/>
                    <a:lstStyle/>
                    <a:p>
                      <a:pPr algn="ctr" fontAlgn="ctr"/>
                      <a:r>
                        <a:rPr lang="en-IN" sz="1400" b="0" i="0" u="none" strike="noStrike">
                          <a:solidFill>
                            <a:srgbClr val="000000"/>
                          </a:solidFill>
                          <a:effectLst/>
                          <a:latin typeface="Calibri"/>
                        </a:rPr>
                        <a:t>-</a:t>
                      </a: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1265709391"/>
                  </a:ext>
                </a:extLst>
              </a:tr>
              <a:tr h="332369">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18</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Jambhrun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Vasant Subhashro Deshmukh</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52,42,719</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15-12-2022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9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32.17%</a:t>
                      </a:r>
                    </a:p>
                  </a:txBody>
                  <a:tcPr marL="9525" marR="9525" marT="9525" marB="0" anchor="ctr"/>
                </a:tc>
                <a:tc>
                  <a:txBody>
                    <a:bodyPr/>
                    <a:lstStyle/>
                    <a:p>
                      <a:pPr algn="ctr" fontAlgn="ctr"/>
                      <a:r>
                        <a:rPr lang="en-IN" sz="1400" b="0" i="0" u="none" strike="noStrike">
                          <a:solidFill>
                            <a:srgbClr val="000000"/>
                          </a:solidFill>
                          <a:effectLst/>
                          <a:latin typeface="Calibri"/>
                        </a:rPr>
                        <a:t>27.37%</a:t>
                      </a:r>
                    </a:p>
                  </a:txBody>
                  <a:tcPr marL="9525" marR="9525" marT="9525" marB="0" anchor="ctr"/>
                </a:tc>
                <a:tc>
                  <a:txBody>
                    <a:bodyPr/>
                    <a:lstStyle/>
                    <a:p>
                      <a:pPr algn="ctr" fontAlgn="ctr"/>
                      <a:r>
                        <a:rPr lang="en-IN" sz="1400" b="0" i="0" u="none" strike="noStrike">
                          <a:solidFill>
                            <a:srgbClr val="000000"/>
                          </a:solidFill>
                          <a:effectLst/>
                          <a:latin typeface="Calibri"/>
                        </a:rPr>
                        <a:t>14.35</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417525817"/>
                  </a:ext>
                </a:extLst>
              </a:tr>
              <a:tr h="332369">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19</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Tandali Kh.</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Vishal Shantaram Kakad</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79,55,118</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15-12-2022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9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13.58%</a:t>
                      </a:r>
                    </a:p>
                  </a:txBody>
                  <a:tcPr marL="9525" marR="9525" marT="9525" marB="0" anchor="ctr"/>
                </a:tc>
                <a:tc>
                  <a:txBody>
                    <a:bodyPr/>
                    <a:lstStyle/>
                    <a:p>
                      <a:pPr algn="ctr" fontAlgn="ctr"/>
                      <a:r>
                        <a:rPr lang="en-IN" sz="1400" b="0" i="0" u="none" strike="noStrike">
                          <a:solidFill>
                            <a:srgbClr val="000000"/>
                          </a:solidFill>
                          <a:effectLst/>
                          <a:latin typeface="Calibri"/>
                        </a:rPr>
                        <a:t>-</a:t>
                      </a: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097610716"/>
                  </a:ext>
                </a:extLst>
              </a:tr>
              <a:tr h="332369">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20</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Dadulgaon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Mohammad Rafi Mohammad Ismail</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18,73,870</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13-12-2022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9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1.41%</a:t>
                      </a:r>
                    </a:p>
                  </a:txBody>
                  <a:tcPr marL="9525" marR="9525" marT="9525" marB="0" anchor="ctr"/>
                </a:tc>
                <a:tc>
                  <a:txBody>
                    <a:bodyPr/>
                    <a:lstStyle/>
                    <a:p>
                      <a:pPr algn="ctr" fontAlgn="ctr"/>
                      <a:r>
                        <a:rPr lang="en-IN" sz="1400" b="0" i="0" u="none" strike="noStrike">
                          <a:solidFill>
                            <a:srgbClr val="000000"/>
                          </a:solidFill>
                          <a:effectLst/>
                          <a:latin typeface="Calibri"/>
                        </a:rPr>
                        <a:t>-</a:t>
                      </a: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789831600"/>
                  </a:ext>
                </a:extLst>
              </a:tr>
              <a:tr h="332369">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21</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Lawkhed</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Ajay Vilasrao Jadhav</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65,65,127</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15-11-2022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9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0.62%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extLst>
                  <a:ext uri="{0D108BD9-81ED-4DB2-BD59-A6C34878D82A}">
                    <a16:rowId xmlns:a16="http://schemas.microsoft.com/office/drawing/2014/main" val="3969378695"/>
                  </a:ext>
                </a:extLst>
              </a:tr>
            </a:tbl>
          </a:graphicData>
        </a:graphic>
      </p:graphicFrame>
    </p:spTree>
    <p:extLst>
      <p:ext uri="{BB962C8B-B14F-4D97-AF65-F5344CB8AC3E}">
        <p14:creationId xmlns:p14="http://schemas.microsoft.com/office/powerpoint/2010/main" val="4662002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42;p16"/>
          <p:cNvSpPr txBox="1">
            <a:spLocks/>
          </p:cNvSpPr>
          <p:nvPr/>
        </p:nvSpPr>
        <p:spPr>
          <a:xfrm>
            <a:off x="2740025" y="2985635"/>
            <a:ext cx="6711950" cy="886731"/>
          </a:xfrm>
          <a:prstGeom prst="rect">
            <a:avLst/>
          </a:prstGeom>
          <a:noFill/>
          <a:ln>
            <a:noFill/>
          </a:ln>
        </p:spPr>
        <p:txBody>
          <a:bodyPr spcFirstLastPara="1" lIns="121900" tIns="121900" rIns="121900" bIns="121900" anchor="b"/>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1800"/>
              <a:buFont typeface="Roboto Slab"/>
              <a:buNone/>
              <a:defRPr sz="1800" b="1" i="0" u="none" strike="noStrike" cap="none">
                <a:solidFill>
                  <a:schemeClr val="lt1"/>
                </a:solidFill>
                <a:latin typeface="Roboto Slab"/>
                <a:ea typeface="Roboto Slab"/>
                <a:cs typeface="Roboto Slab"/>
                <a:sym typeface="Roboto Slab"/>
              </a:defRPr>
            </a:lvl1pPr>
            <a:lvl2pPr marR="0" lvl="1" algn="l" rtl="0">
              <a:lnSpc>
                <a:spcPct val="100000"/>
              </a:lnSpc>
              <a:spcBef>
                <a:spcPts val="0"/>
              </a:spcBef>
              <a:spcAft>
                <a:spcPts val="0"/>
              </a:spcAft>
              <a:buClr>
                <a:schemeClr val="lt1"/>
              </a:buClr>
              <a:buSzPts val="1800"/>
              <a:buFont typeface="Roboto Slab"/>
              <a:buNone/>
              <a:defRPr sz="1800" b="1" i="0" u="none" strike="noStrike" cap="none">
                <a:solidFill>
                  <a:schemeClr val="lt1"/>
                </a:solidFill>
                <a:latin typeface="Roboto Slab"/>
                <a:ea typeface="Roboto Slab"/>
                <a:cs typeface="Roboto Slab"/>
                <a:sym typeface="Roboto Slab"/>
              </a:defRPr>
            </a:lvl2pPr>
            <a:lvl3pPr marR="0" lvl="2" algn="l" rtl="0">
              <a:lnSpc>
                <a:spcPct val="100000"/>
              </a:lnSpc>
              <a:spcBef>
                <a:spcPts val="0"/>
              </a:spcBef>
              <a:spcAft>
                <a:spcPts val="0"/>
              </a:spcAft>
              <a:buClr>
                <a:schemeClr val="lt1"/>
              </a:buClr>
              <a:buSzPts val="1800"/>
              <a:buFont typeface="Roboto Slab"/>
              <a:buNone/>
              <a:defRPr sz="1800" b="1" i="0" u="none" strike="noStrike" cap="none">
                <a:solidFill>
                  <a:schemeClr val="lt1"/>
                </a:solidFill>
                <a:latin typeface="Roboto Slab"/>
                <a:ea typeface="Roboto Slab"/>
                <a:cs typeface="Roboto Slab"/>
                <a:sym typeface="Roboto Slab"/>
              </a:defRPr>
            </a:lvl3pPr>
            <a:lvl4pPr marR="0" lvl="3" algn="l" rtl="0">
              <a:lnSpc>
                <a:spcPct val="100000"/>
              </a:lnSpc>
              <a:spcBef>
                <a:spcPts val="0"/>
              </a:spcBef>
              <a:spcAft>
                <a:spcPts val="0"/>
              </a:spcAft>
              <a:buClr>
                <a:schemeClr val="lt1"/>
              </a:buClr>
              <a:buSzPts val="1800"/>
              <a:buFont typeface="Roboto Slab"/>
              <a:buNone/>
              <a:defRPr sz="1800" b="1" i="0" u="none" strike="noStrike" cap="none">
                <a:solidFill>
                  <a:schemeClr val="lt1"/>
                </a:solidFill>
                <a:latin typeface="Roboto Slab"/>
                <a:ea typeface="Roboto Slab"/>
                <a:cs typeface="Roboto Slab"/>
                <a:sym typeface="Roboto Slab"/>
              </a:defRPr>
            </a:lvl4pPr>
            <a:lvl5pPr marR="0" lvl="4" algn="l" rtl="0">
              <a:lnSpc>
                <a:spcPct val="100000"/>
              </a:lnSpc>
              <a:spcBef>
                <a:spcPts val="0"/>
              </a:spcBef>
              <a:spcAft>
                <a:spcPts val="0"/>
              </a:spcAft>
              <a:buClr>
                <a:schemeClr val="lt1"/>
              </a:buClr>
              <a:buSzPts val="1800"/>
              <a:buFont typeface="Roboto Slab"/>
              <a:buNone/>
              <a:defRPr sz="1800" b="1" i="0" u="none" strike="noStrike" cap="none">
                <a:solidFill>
                  <a:schemeClr val="lt1"/>
                </a:solidFill>
                <a:latin typeface="Roboto Slab"/>
                <a:ea typeface="Roboto Slab"/>
                <a:cs typeface="Roboto Slab"/>
                <a:sym typeface="Roboto Slab"/>
              </a:defRPr>
            </a:lvl5pPr>
            <a:lvl6pPr marR="0" lvl="5" algn="l" rtl="0">
              <a:lnSpc>
                <a:spcPct val="100000"/>
              </a:lnSpc>
              <a:spcBef>
                <a:spcPts val="0"/>
              </a:spcBef>
              <a:spcAft>
                <a:spcPts val="0"/>
              </a:spcAft>
              <a:buClr>
                <a:schemeClr val="lt1"/>
              </a:buClr>
              <a:buSzPts val="1800"/>
              <a:buFont typeface="Roboto Slab"/>
              <a:buNone/>
              <a:defRPr sz="1800" b="1" i="0" u="none" strike="noStrike" cap="none">
                <a:solidFill>
                  <a:schemeClr val="lt1"/>
                </a:solidFill>
                <a:latin typeface="Roboto Slab"/>
                <a:ea typeface="Roboto Slab"/>
                <a:cs typeface="Roboto Slab"/>
                <a:sym typeface="Roboto Slab"/>
              </a:defRPr>
            </a:lvl6pPr>
            <a:lvl7pPr marR="0" lvl="6" algn="l" rtl="0">
              <a:lnSpc>
                <a:spcPct val="100000"/>
              </a:lnSpc>
              <a:spcBef>
                <a:spcPts val="0"/>
              </a:spcBef>
              <a:spcAft>
                <a:spcPts val="0"/>
              </a:spcAft>
              <a:buClr>
                <a:schemeClr val="lt1"/>
              </a:buClr>
              <a:buSzPts val="1800"/>
              <a:buFont typeface="Roboto Slab"/>
              <a:buNone/>
              <a:defRPr sz="1800" b="1" i="0" u="none" strike="noStrike" cap="none">
                <a:solidFill>
                  <a:schemeClr val="lt1"/>
                </a:solidFill>
                <a:latin typeface="Roboto Slab"/>
                <a:ea typeface="Roboto Slab"/>
                <a:cs typeface="Roboto Slab"/>
                <a:sym typeface="Roboto Slab"/>
              </a:defRPr>
            </a:lvl7pPr>
            <a:lvl8pPr marR="0" lvl="7" algn="l" rtl="0">
              <a:lnSpc>
                <a:spcPct val="100000"/>
              </a:lnSpc>
              <a:spcBef>
                <a:spcPts val="0"/>
              </a:spcBef>
              <a:spcAft>
                <a:spcPts val="0"/>
              </a:spcAft>
              <a:buClr>
                <a:schemeClr val="lt1"/>
              </a:buClr>
              <a:buSzPts val="1800"/>
              <a:buFont typeface="Roboto Slab"/>
              <a:buNone/>
              <a:defRPr sz="1800" b="1" i="0" u="none" strike="noStrike" cap="none">
                <a:solidFill>
                  <a:schemeClr val="lt1"/>
                </a:solidFill>
                <a:latin typeface="Roboto Slab"/>
                <a:ea typeface="Roboto Slab"/>
                <a:cs typeface="Roboto Slab"/>
                <a:sym typeface="Roboto Slab"/>
              </a:defRPr>
            </a:lvl8pPr>
            <a:lvl9pPr marR="0" lvl="8" algn="l" rtl="0">
              <a:lnSpc>
                <a:spcPct val="100000"/>
              </a:lnSpc>
              <a:spcBef>
                <a:spcPts val="0"/>
              </a:spcBef>
              <a:spcAft>
                <a:spcPts val="0"/>
              </a:spcAft>
              <a:buClr>
                <a:schemeClr val="lt1"/>
              </a:buClr>
              <a:buSzPts val="1800"/>
              <a:buFont typeface="Roboto Slab"/>
              <a:buNone/>
              <a:defRPr sz="1800" b="1" i="0" u="none" strike="noStrike" cap="none">
                <a:solidFill>
                  <a:schemeClr val="lt1"/>
                </a:solidFill>
                <a:latin typeface="Roboto Slab"/>
                <a:ea typeface="Roboto Slab"/>
                <a:cs typeface="Roboto Slab"/>
                <a:sym typeface="Roboto Slab"/>
              </a:defRPr>
            </a:lvl9pPr>
          </a:lstStyle>
          <a:p>
            <a:pPr algn="ctr" eaLnBrk="1" fontAlgn="auto" hangingPunct="1">
              <a:defRPr/>
            </a:pPr>
            <a:r>
              <a:rPr lang="en-US" sz="3600" u="sng" dirty="0">
                <a:solidFill>
                  <a:schemeClr val="accent6">
                    <a:lumMod val="50000"/>
                  </a:schemeClr>
                </a:solidFill>
              </a:rPr>
              <a:t>Dashboard</a:t>
            </a:r>
          </a:p>
        </p:txBody>
      </p:sp>
    </p:spTree>
    <p:extLst>
      <p:ext uri="{BB962C8B-B14F-4D97-AF65-F5344CB8AC3E}">
        <p14:creationId xmlns:p14="http://schemas.microsoft.com/office/powerpoint/2010/main" val="28914157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0"/>
            <a:ext cx="2481943" cy="461665"/>
          </a:xfrm>
          <a:prstGeom prst="rect">
            <a:avLst/>
          </a:prstGeom>
          <a:noFill/>
        </p:spPr>
        <p:txBody>
          <a:bodyPr wrap="square" rtlCol="0">
            <a:spAutoFit/>
          </a:bodyPr>
          <a:lstStyle/>
          <a:p>
            <a:r>
              <a:rPr lang="en-US" sz="2400" b="1" dirty="0"/>
              <a:t>Dashboard</a:t>
            </a:r>
            <a:endParaRPr lang="en-IN" sz="2400" b="1" dirty="0"/>
          </a:p>
        </p:txBody>
      </p:sp>
      <p:sp>
        <p:nvSpPr>
          <p:cNvPr id="3" name="TextBox 2"/>
          <p:cNvSpPr txBox="1"/>
          <p:nvPr/>
        </p:nvSpPr>
        <p:spPr>
          <a:xfrm>
            <a:off x="0" y="444359"/>
            <a:ext cx="2235200" cy="369332"/>
          </a:xfrm>
          <a:prstGeom prst="rect">
            <a:avLst/>
          </a:prstGeom>
          <a:noFill/>
        </p:spPr>
        <p:txBody>
          <a:bodyPr wrap="square" rtlCol="0">
            <a:spAutoFit/>
          </a:bodyPr>
          <a:lstStyle/>
          <a:p>
            <a:r>
              <a:rPr lang="en-US" u="sng" dirty="0"/>
              <a:t>Work Status</a:t>
            </a:r>
            <a:endParaRPr lang="en-IN" u="sng" dirty="0"/>
          </a:p>
        </p:txBody>
      </p:sp>
    </p:spTree>
    <p:extLst>
      <p:ext uri="{BB962C8B-B14F-4D97-AF65-F5344CB8AC3E}">
        <p14:creationId xmlns:p14="http://schemas.microsoft.com/office/powerpoint/2010/main" val="22608876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D148792-AE76-4D75-A64B-DB24860FAEDB}"/>
              </a:ext>
            </a:extLst>
          </p:cNvPr>
          <p:cNvSpPr txBox="1"/>
          <p:nvPr/>
        </p:nvSpPr>
        <p:spPr>
          <a:xfrm>
            <a:off x="41945" y="41945"/>
            <a:ext cx="7910818" cy="461665"/>
          </a:xfrm>
          <a:prstGeom prst="rect">
            <a:avLst/>
          </a:prstGeom>
          <a:noFill/>
        </p:spPr>
        <p:txBody>
          <a:bodyPr wrap="square" rtlCol="0">
            <a:spAutoFit/>
          </a:bodyPr>
          <a:lstStyle/>
          <a:p>
            <a:r>
              <a:rPr lang="en-US" sz="2400" b="1" dirty="0"/>
              <a:t>Dashboard</a:t>
            </a:r>
            <a:endParaRPr lang="en-IN" sz="2400" b="1" dirty="0"/>
          </a:p>
        </p:txBody>
      </p:sp>
      <p:sp>
        <p:nvSpPr>
          <p:cNvPr id="7" name="TextBox 6">
            <a:extLst>
              <a:ext uri="{FF2B5EF4-FFF2-40B4-BE49-F238E27FC236}">
                <a16:creationId xmlns:a16="http://schemas.microsoft.com/office/drawing/2014/main" id="{358EB59A-1A22-4C49-8CA1-DCAA3BF408F1}"/>
              </a:ext>
            </a:extLst>
          </p:cNvPr>
          <p:cNvSpPr txBox="1"/>
          <p:nvPr/>
        </p:nvSpPr>
        <p:spPr>
          <a:xfrm>
            <a:off x="75501" y="478011"/>
            <a:ext cx="3162649" cy="338554"/>
          </a:xfrm>
          <a:prstGeom prst="rect">
            <a:avLst/>
          </a:prstGeom>
          <a:noFill/>
        </p:spPr>
        <p:txBody>
          <a:bodyPr wrap="square" rtlCol="0">
            <a:spAutoFit/>
          </a:bodyPr>
          <a:lstStyle/>
          <a:p>
            <a:r>
              <a:rPr lang="en-US" sz="1600" dirty="0"/>
              <a:t>Progress Milestone</a:t>
            </a:r>
            <a:endParaRPr lang="en-IN" sz="1600" dirty="0"/>
          </a:p>
        </p:txBody>
      </p:sp>
      <p:pic>
        <p:nvPicPr>
          <p:cNvPr id="11" name="Picture 10">
            <a:extLst>
              <a:ext uri="{FF2B5EF4-FFF2-40B4-BE49-F238E27FC236}">
                <a16:creationId xmlns:a16="http://schemas.microsoft.com/office/drawing/2014/main" id="{EC875F48-E3AB-41C0-8B2B-FE05DBF11590}"/>
              </a:ext>
            </a:extLst>
          </p:cNvPr>
          <p:cNvPicPr>
            <a:picLocks noChangeAspect="1"/>
          </p:cNvPicPr>
          <p:nvPr/>
        </p:nvPicPr>
        <p:blipFill>
          <a:blip r:embed="rId2"/>
          <a:stretch>
            <a:fillRect/>
          </a:stretch>
        </p:blipFill>
        <p:spPr>
          <a:xfrm>
            <a:off x="1200500" y="3685890"/>
            <a:ext cx="1675701" cy="626152"/>
          </a:xfrm>
          <a:prstGeom prst="rect">
            <a:avLst/>
          </a:prstGeom>
        </p:spPr>
      </p:pic>
      <p:sp>
        <p:nvSpPr>
          <p:cNvPr id="16" name="Rectangle 15">
            <a:extLst>
              <a:ext uri="{FF2B5EF4-FFF2-40B4-BE49-F238E27FC236}">
                <a16:creationId xmlns:a16="http://schemas.microsoft.com/office/drawing/2014/main" id="{D3E49154-990A-4565-B45F-AA091F726964}"/>
              </a:ext>
            </a:extLst>
          </p:cNvPr>
          <p:cNvSpPr/>
          <p:nvPr/>
        </p:nvSpPr>
        <p:spPr>
          <a:xfrm>
            <a:off x="1374067" y="3967600"/>
            <a:ext cx="1124125" cy="24294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Freeform: Shape 12">
            <a:extLst>
              <a:ext uri="{FF2B5EF4-FFF2-40B4-BE49-F238E27FC236}">
                <a16:creationId xmlns:a16="http://schemas.microsoft.com/office/drawing/2014/main" id="{AC687B4E-477F-4511-89C7-E27701CD6C62}"/>
              </a:ext>
            </a:extLst>
          </p:cNvPr>
          <p:cNvSpPr/>
          <p:nvPr/>
        </p:nvSpPr>
        <p:spPr>
          <a:xfrm>
            <a:off x="2161827" y="4170444"/>
            <a:ext cx="929716" cy="1127269"/>
          </a:xfrm>
          <a:custGeom>
            <a:avLst/>
            <a:gdLst>
              <a:gd name="connsiteX0" fmla="*/ 0 w 1647825"/>
              <a:gd name="connsiteY0" fmla="*/ 0 h 1057275"/>
              <a:gd name="connsiteX1" fmla="*/ 542925 w 1647825"/>
              <a:gd name="connsiteY1" fmla="*/ 752475 h 1057275"/>
              <a:gd name="connsiteX2" fmla="*/ 1647825 w 1647825"/>
              <a:gd name="connsiteY2" fmla="*/ 1057275 h 1057275"/>
            </a:gdLst>
            <a:ahLst/>
            <a:cxnLst>
              <a:cxn ang="0">
                <a:pos x="connsiteX0" y="connsiteY0"/>
              </a:cxn>
              <a:cxn ang="0">
                <a:pos x="connsiteX1" y="connsiteY1"/>
              </a:cxn>
              <a:cxn ang="0">
                <a:pos x="connsiteX2" y="connsiteY2"/>
              </a:cxn>
            </a:cxnLst>
            <a:rect l="l" t="t" r="r" b="b"/>
            <a:pathLst>
              <a:path w="1647825" h="1057275">
                <a:moveTo>
                  <a:pt x="0" y="0"/>
                </a:moveTo>
                <a:cubicBezTo>
                  <a:pt x="134144" y="288131"/>
                  <a:pt x="268288" y="576263"/>
                  <a:pt x="542925" y="752475"/>
                </a:cubicBezTo>
                <a:cubicBezTo>
                  <a:pt x="817562" y="928687"/>
                  <a:pt x="1474788" y="1003300"/>
                  <a:pt x="1647825" y="1057275"/>
                </a:cubicBezTo>
              </a:path>
            </a:pathLst>
          </a:custGeom>
          <a:noFill/>
          <a:ln w="28575">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a:p>
        </p:txBody>
      </p:sp>
      <p:sp>
        <p:nvSpPr>
          <p:cNvPr id="12" name="Freeform: Shape 11">
            <a:extLst>
              <a:ext uri="{FF2B5EF4-FFF2-40B4-BE49-F238E27FC236}">
                <a16:creationId xmlns:a16="http://schemas.microsoft.com/office/drawing/2014/main" id="{5296C861-C273-4E5F-AA6D-EB826D6B7C2E}"/>
              </a:ext>
            </a:extLst>
          </p:cNvPr>
          <p:cNvSpPr/>
          <p:nvPr/>
        </p:nvSpPr>
        <p:spPr>
          <a:xfrm>
            <a:off x="1056478" y="2770268"/>
            <a:ext cx="612429" cy="1264444"/>
          </a:xfrm>
          <a:custGeom>
            <a:avLst/>
            <a:gdLst>
              <a:gd name="connsiteX0" fmla="*/ 816572 w 816572"/>
              <a:gd name="connsiteY0" fmla="*/ 0 h 1685925"/>
              <a:gd name="connsiteX1" fmla="*/ 6947 w 816572"/>
              <a:gd name="connsiteY1" fmla="*/ 704850 h 1685925"/>
              <a:gd name="connsiteX2" fmla="*/ 492722 w 816572"/>
              <a:gd name="connsiteY2" fmla="*/ 1685925 h 1685925"/>
            </a:gdLst>
            <a:ahLst/>
            <a:cxnLst>
              <a:cxn ang="0">
                <a:pos x="connsiteX0" y="connsiteY0"/>
              </a:cxn>
              <a:cxn ang="0">
                <a:pos x="connsiteX1" y="connsiteY1"/>
              </a:cxn>
              <a:cxn ang="0">
                <a:pos x="connsiteX2" y="connsiteY2"/>
              </a:cxn>
            </a:cxnLst>
            <a:rect l="l" t="t" r="r" b="b"/>
            <a:pathLst>
              <a:path w="816572" h="1685925">
                <a:moveTo>
                  <a:pt x="816572" y="0"/>
                </a:moveTo>
                <a:cubicBezTo>
                  <a:pt x="438747" y="211931"/>
                  <a:pt x="60922" y="423863"/>
                  <a:pt x="6947" y="704850"/>
                </a:cubicBezTo>
                <a:cubicBezTo>
                  <a:pt x="-47028" y="985838"/>
                  <a:pt x="222847" y="1335881"/>
                  <a:pt x="492722" y="1685925"/>
                </a:cubicBezTo>
              </a:path>
            </a:pathLst>
          </a:custGeom>
          <a:noFill/>
          <a:ln w="28575">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a:p>
        </p:txBody>
      </p:sp>
    </p:spTree>
    <p:extLst>
      <p:ext uri="{BB962C8B-B14F-4D97-AF65-F5344CB8AC3E}">
        <p14:creationId xmlns:p14="http://schemas.microsoft.com/office/powerpoint/2010/main" val="39238795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D148792-AE76-4D75-A64B-DB24860FAEDB}"/>
              </a:ext>
            </a:extLst>
          </p:cNvPr>
          <p:cNvSpPr txBox="1"/>
          <p:nvPr/>
        </p:nvSpPr>
        <p:spPr>
          <a:xfrm>
            <a:off x="41945" y="41945"/>
            <a:ext cx="7910818" cy="461665"/>
          </a:xfrm>
          <a:prstGeom prst="rect">
            <a:avLst/>
          </a:prstGeom>
          <a:noFill/>
        </p:spPr>
        <p:txBody>
          <a:bodyPr wrap="square" rtlCol="0">
            <a:spAutoFit/>
          </a:bodyPr>
          <a:lstStyle/>
          <a:p>
            <a:r>
              <a:rPr lang="en-US" sz="2400" b="1" dirty="0"/>
              <a:t>Dashboard</a:t>
            </a:r>
            <a:endParaRPr lang="en-IN" sz="2400" b="1" dirty="0"/>
          </a:p>
        </p:txBody>
      </p:sp>
      <p:sp>
        <p:nvSpPr>
          <p:cNvPr id="7" name="TextBox 6">
            <a:extLst>
              <a:ext uri="{FF2B5EF4-FFF2-40B4-BE49-F238E27FC236}">
                <a16:creationId xmlns:a16="http://schemas.microsoft.com/office/drawing/2014/main" id="{358EB59A-1A22-4C49-8CA1-DCAA3BF408F1}"/>
              </a:ext>
            </a:extLst>
          </p:cNvPr>
          <p:cNvSpPr txBox="1"/>
          <p:nvPr/>
        </p:nvSpPr>
        <p:spPr>
          <a:xfrm>
            <a:off x="31959" y="478011"/>
            <a:ext cx="3162649" cy="338554"/>
          </a:xfrm>
          <a:prstGeom prst="rect">
            <a:avLst/>
          </a:prstGeom>
          <a:noFill/>
        </p:spPr>
        <p:txBody>
          <a:bodyPr wrap="square" rtlCol="0">
            <a:spAutoFit/>
          </a:bodyPr>
          <a:lstStyle/>
          <a:p>
            <a:r>
              <a:rPr lang="en-US" sz="1600" u="sng" dirty="0"/>
              <a:t>Work Status – “New” Schemes</a:t>
            </a:r>
            <a:endParaRPr lang="en-IN" sz="1600" u="sng" dirty="0"/>
          </a:p>
        </p:txBody>
      </p:sp>
      <p:sp>
        <p:nvSpPr>
          <p:cNvPr id="6" name="TextBox 5">
            <a:extLst>
              <a:ext uri="{FF2B5EF4-FFF2-40B4-BE49-F238E27FC236}">
                <a16:creationId xmlns:a16="http://schemas.microsoft.com/office/drawing/2014/main" id="{358EB59A-1A22-4C49-8CA1-DCAA3BF408F1}"/>
              </a:ext>
            </a:extLst>
          </p:cNvPr>
          <p:cNvSpPr txBox="1"/>
          <p:nvPr/>
        </p:nvSpPr>
        <p:spPr>
          <a:xfrm>
            <a:off x="6284354" y="2544426"/>
            <a:ext cx="3162649" cy="338554"/>
          </a:xfrm>
          <a:prstGeom prst="rect">
            <a:avLst/>
          </a:prstGeom>
          <a:noFill/>
        </p:spPr>
        <p:txBody>
          <a:bodyPr wrap="square" rtlCol="0">
            <a:spAutoFit/>
          </a:bodyPr>
          <a:lstStyle/>
          <a:p>
            <a:r>
              <a:rPr lang="en-US" sz="1600" u="sng" dirty="0"/>
              <a:t>Work Status – “Retro” Schemes</a:t>
            </a:r>
            <a:endParaRPr lang="en-IN" sz="1600" u="sng" dirty="0"/>
          </a:p>
        </p:txBody>
      </p:sp>
    </p:spTree>
    <p:extLst>
      <p:ext uri="{BB962C8B-B14F-4D97-AF65-F5344CB8AC3E}">
        <p14:creationId xmlns:p14="http://schemas.microsoft.com/office/powerpoint/2010/main" val="9645461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idx="4294967295"/>
          </p:nvPr>
        </p:nvSpPr>
        <p:spPr>
          <a:xfrm>
            <a:off x="203200" y="101600"/>
            <a:ext cx="11776710" cy="696686"/>
          </a:xfrm>
          <a:solidFill>
            <a:schemeClr val="accent4">
              <a:lumMod val="20000"/>
              <a:lumOff val="80000"/>
            </a:schemeClr>
          </a:solidFill>
        </p:spPr>
        <p:txBody>
          <a:bodyPr>
            <a:normAutofit/>
          </a:bodyPr>
          <a:lstStyle/>
          <a:p>
            <a:pPr algn="ctr"/>
            <a:r>
              <a:rPr lang="en-US" b="1" dirty="0">
                <a:latin typeface="+mn-lt"/>
              </a:rPr>
              <a:t>District Overview</a:t>
            </a:r>
          </a:p>
        </p:txBody>
      </p:sp>
      <p:graphicFrame>
        <p:nvGraphicFramePr>
          <p:cNvPr id="4" name="Table 3"/>
          <p:cNvGraphicFramePr>
            <a:graphicFrameLocks noGrp="1"/>
          </p:cNvGraphicFramePr>
          <p:nvPr>
            <p:extLst>
              <p:ext uri="{D42A27DB-BD31-4B8C-83A1-F6EECF244321}">
                <p14:modId xmlns:p14="http://schemas.microsoft.com/office/powerpoint/2010/main" val="4143643143"/>
              </p:ext>
            </p:extLst>
          </p:nvPr>
        </p:nvGraphicFramePr>
        <p:xfrm>
          <a:off x="404814" y="966779"/>
          <a:ext cx="11395300" cy="5443425"/>
        </p:xfrm>
        <a:graphic>
          <a:graphicData uri="http://schemas.openxmlformats.org/drawingml/2006/table">
            <a:tbl>
              <a:tblPr>
                <a:tableStyleId>{5C22544A-7EE6-4342-B048-85BDC9FD1C3A}</a:tableStyleId>
              </a:tblPr>
              <a:tblGrid>
                <a:gridCol w="1139530">
                  <a:extLst>
                    <a:ext uri="{9D8B030D-6E8A-4147-A177-3AD203B41FA5}">
                      <a16:colId xmlns:a16="http://schemas.microsoft.com/office/drawing/2014/main" val="20000"/>
                    </a:ext>
                  </a:extLst>
                </a:gridCol>
                <a:gridCol w="1139530">
                  <a:extLst>
                    <a:ext uri="{9D8B030D-6E8A-4147-A177-3AD203B41FA5}">
                      <a16:colId xmlns:a16="http://schemas.microsoft.com/office/drawing/2014/main" val="20001"/>
                    </a:ext>
                  </a:extLst>
                </a:gridCol>
                <a:gridCol w="1139530">
                  <a:extLst>
                    <a:ext uri="{9D8B030D-6E8A-4147-A177-3AD203B41FA5}">
                      <a16:colId xmlns:a16="http://schemas.microsoft.com/office/drawing/2014/main" val="20002"/>
                    </a:ext>
                  </a:extLst>
                </a:gridCol>
                <a:gridCol w="1139530">
                  <a:extLst>
                    <a:ext uri="{9D8B030D-6E8A-4147-A177-3AD203B41FA5}">
                      <a16:colId xmlns:a16="http://schemas.microsoft.com/office/drawing/2014/main" val="20003"/>
                    </a:ext>
                  </a:extLst>
                </a:gridCol>
                <a:gridCol w="1139530">
                  <a:extLst>
                    <a:ext uri="{9D8B030D-6E8A-4147-A177-3AD203B41FA5}">
                      <a16:colId xmlns:a16="http://schemas.microsoft.com/office/drawing/2014/main" val="20004"/>
                    </a:ext>
                  </a:extLst>
                </a:gridCol>
                <a:gridCol w="1139530">
                  <a:extLst>
                    <a:ext uri="{9D8B030D-6E8A-4147-A177-3AD203B41FA5}">
                      <a16:colId xmlns:a16="http://schemas.microsoft.com/office/drawing/2014/main" val="20005"/>
                    </a:ext>
                  </a:extLst>
                </a:gridCol>
                <a:gridCol w="1139530">
                  <a:extLst>
                    <a:ext uri="{9D8B030D-6E8A-4147-A177-3AD203B41FA5}">
                      <a16:colId xmlns:a16="http://schemas.microsoft.com/office/drawing/2014/main" val="20006"/>
                    </a:ext>
                  </a:extLst>
                </a:gridCol>
                <a:gridCol w="1139530">
                  <a:extLst>
                    <a:ext uri="{9D8B030D-6E8A-4147-A177-3AD203B41FA5}">
                      <a16:colId xmlns:a16="http://schemas.microsoft.com/office/drawing/2014/main" val="20007"/>
                    </a:ext>
                  </a:extLst>
                </a:gridCol>
                <a:gridCol w="1139530">
                  <a:extLst>
                    <a:ext uri="{9D8B030D-6E8A-4147-A177-3AD203B41FA5}">
                      <a16:colId xmlns:a16="http://schemas.microsoft.com/office/drawing/2014/main" val="20008"/>
                    </a:ext>
                  </a:extLst>
                </a:gridCol>
                <a:gridCol w="1139530">
                  <a:extLst>
                    <a:ext uri="{9D8B030D-6E8A-4147-A177-3AD203B41FA5}">
                      <a16:colId xmlns:a16="http://schemas.microsoft.com/office/drawing/2014/main" val="20009"/>
                    </a:ext>
                  </a:extLst>
                </a:gridCol>
              </a:tblGrid>
              <a:tr h="509436">
                <a:tc rowSpan="2">
                  <a:txBody>
                    <a:bodyPr/>
                    <a:lstStyle/>
                    <a:p>
                      <a:pPr marL="0" algn="ctr" defTabSz="914400" rtl="0" eaLnBrk="1" fontAlgn="ctr" latinLnBrk="0" hangingPunct="1"/>
                      <a:r>
                        <a:rPr lang="en-US" sz="1600" b="1" kern="1200" dirty="0">
                          <a:solidFill>
                            <a:schemeClr val="tx1"/>
                          </a:solidFill>
                          <a:effectLst/>
                          <a:latin typeface="+mn-lt"/>
                          <a:ea typeface="+mn-ea"/>
                          <a:cs typeface="+mn-cs"/>
                        </a:rPr>
                        <a:t>Taluka</a:t>
                      </a:r>
                      <a:endParaRPr lang="en-IN" sz="1600" b="1" kern="1200" dirty="0">
                        <a:solidFill>
                          <a:schemeClr val="tx1"/>
                        </a:solidFill>
                        <a:effectLst/>
                        <a:latin typeface="+mn-lt"/>
                        <a:ea typeface="+mn-ea"/>
                        <a:cs typeface="+mn-cs"/>
                      </a:endParaRPr>
                    </a:p>
                  </a:txBody>
                  <a:tcPr marL="9084" marR="9084" marT="908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rowSpan="2">
                  <a:txBody>
                    <a:bodyPr/>
                    <a:lstStyle/>
                    <a:p>
                      <a:pPr marL="0" algn="ctr" defTabSz="914400" rtl="0" eaLnBrk="1" fontAlgn="ctr" latinLnBrk="0" hangingPunct="1"/>
                      <a:r>
                        <a:rPr lang="en-US" sz="1600" b="1" kern="1200" dirty="0">
                          <a:solidFill>
                            <a:schemeClr val="tx1"/>
                          </a:solidFill>
                          <a:effectLst/>
                          <a:latin typeface="+mn-lt"/>
                          <a:ea typeface="+mn-ea"/>
                          <a:cs typeface="+mn-cs"/>
                        </a:rPr>
                        <a:t>Category</a:t>
                      </a:r>
                      <a:endParaRPr lang="en-IN" sz="1600" b="1" kern="1200" dirty="0">
                        <a:solidFill>
                          <a:schemeClr val="tx1"/>
                        </a:solidFill>
                        <a:effectLst/>
                        <a:latin typeface="+mn-lt"/>
                        <a:ea typeface="+mn-ea"/>
                        <a:cs typeface="+mn-cs"/>
                      </a:endParaRPr>
                    </a:p>
                  </a:txBody>
                  <a:tcPr marL="9084" marR="9084" marT="908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gridSpan="2">
                  <a:txBody>
                    <a:bodyPr/>
                    <a:lstStyle/>
                    <a:p>
                      <a:pPr marL="0" algn="ctr" defTabSz="914400" rtl="0" eaLnBrk="1" fontAlgn="ctr" latinLnBrk="0" hangingPunct="1"/>
                      <a:r>
                        <a:rPr lang="en-US" sz="1600" b="1" kern="1200" dirty="0">
                          <a:solidFill>
                            <a:schemeClr val="tx1"/>
                          </a:solidFill>
                          <a:effectLst/>
                          <a:latin typeface="+mn-lt"/>
                          <a:ea typeface="+mn-ea"/>
                          <a:cs typeface="+mn-cs"/>
                        </a:rPr>
                        <a:t>No. of Schemes</a:t>
                      </a:r>
                      <a:endParaRPr lang="en-IN" sz="1600" b="1" kern="1200" dirty="0">
                        <a:solidFill>
                          <a:schemeClr val="tx1"/>
                        </a:solidFill>
                        <a:effectLst/>
                        <a:latin typeface="+mn-lt"/>
                        <a:ea typeface="+mn-ea"/>
                        <a:cs typeface="+mn-cs"/>
                      </a:endParaRPr>
                    </a:p>
                  </a:txBody>
                  <a:tcPr marL="9084" marR="9084" marT="908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hMerge="1">
                  <a:txBody>
                    <a:bodyPr/>
                    <a:lstStyle/>
                    <a:p>
                      <a:endParaRPr lang="en-IN"/>
                    </a:p>
                  </a:txBody>
                  <a:tcPr/>
                </a:tc>
                <a:tc gridSpan="2">
                  <a:txBody>
                    <a:bodyPr/>
                    <a:lstStyle/>
                    <a:p>
                      <a:pPr marL="0" algn="ctr" defTabSz="914400" rtl="0" eaLnBrk="1" fontAlgn="ctr" latinLnBrk="0" hangingPunct="1"/>
                      <a:r>
                        <a:rPr lang="en-US" sz="1600" b="1" kern="1200" dirty="0">
                          <a:solidFill>
                            <a:schemeClr val="tx1"/>
                          </a:solidFill>
                          <a:effectLst/>
                          <a:latin typeface="+mn-lt"/>
                          <a:ea typeface="+mn-ea"/>
                          <a:cs typeface="+mn-cs"/>
                        </a:rPr>
                        <a:t>Work Order Issued</a:t>
                      </a:r>
                    </a:p>
                  </a:txBody>
                  <a:tcPr marL="9084" marR="9084" marT="908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hMerge="1">
                  <a:txBody>
                    <a:bodyPr/>
                    <a:lstStyle/>
                    <a:p>
                      <a:endParaRPr lang="en-IN"/>
                    </a:p>
                  </a:txBody>
                  <a:tcPr/>
                </a:tc>
                <a:tc gridSpan="2">
                  <a:txBody>
                    <a:bodyPr/>
                    <a:lstStyle/>
                    <a:p>
                      <a:pPr marL="0" algn="ctr" defTabSz="914400" rtl="0" eaLnBrk="1" fontAlgn="ctr" latinLnBrk="0" hangingPunct="1"/>
                      <a:r>
                        <a:rPr lang="en-US" sz="1600" b="1" kern="1200" dirty="0">
                          <a:solidFill>
                            <a:schemeClr val="tx1"/>
                          </a:solidFill>
                          <a:effectLst/>
                          <a:latin typeface="+mn-lt"/>
                          <a:ea typeface="+mn-ea"/>
                          <a:cs typeface="+mn-cs"/>
                        </a:rPr>
                        <a:t>Work In Progress</a:t>
                      </a:r>
                      <a:endParaRPr lang="en-IN" sz="1600" b="1" kern="1200" dirty="0">
                        <a:solidFill>
                          <a:schemeClr val="tx1"/>
                        </a:solidFill>
                        <a:effectLst/>
                        <a:latin typeface="+mn-lt"/>
                        <a:ea typeface="+mn-ea"/>
                        <a:cs typeface="+mn-cs"/>
                      </a:endParaRPr>
                    </a:p>
                  </a:txBody>
                  <a:tcPr marL="9084" marR="9084" marT="908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hMerge="1">
                  <a:txBody>
                    <a:bodyPr/>
                    <a:lstStyle/>
                    <a:p>
                      <a:endParaRPr lang="en-IN"/>
                    </a:p>
                  </a:txBody>
                  <a:tcPr/>
                </a:tc>
                <a:tc gridSpan="2">
                  <a:txBody>
                    <a:bodyPr/>
                    <a:lstStyle/>
                    <a:p>
                      <a:pPr marL="0" algn="ctr" defTabSz="914400" rtl="0" eaLnBrk="1" fontAlgn="ctr" latinLnBrk="0" hangingPunct="1"/>
                      <a:r>
                        <a:rPr lang="en-US" sz="1600" b="1" kern="1200" dirty="0">
                          <a:solidFill>
                            <a:schemeClr val="tx1"/>
                          </a:solidFill>
                          <a:effectLst/>
                          <a:latin typeface="+mn-lt"/>
                          <a:ea typeface="+mn-ea"/>
                          <a:cs typeface="+mn-cs"/>
                        </a:rPr>
                        <a:t>Work Not Started</a:t>
                      </a:r>
                      <a:endParaRPr lang="en-IN" sz="1600" b="1" kern="1200" dirty="0">
                        <a:solidFill>
                          <a:schemeClr val="tx1"/>
                        </a:solidFill>
                        <a:effectLst/>
                        <a:latin typeface="+mn-lt"/>
                        <a:ea typeface="+mn-ea"/>
                        <a:cs typeface="+mn-cs"/>
                      </a:endParaRPr>
                    </a:p>
                  </a:txBody>
                  <a:tcPr marL="9084" marR="9084" marT="908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hMerge="1">
                  <a:txBody>
                    <a:bodyPr/>
                    <a:lstStyle/>
                    <a:p>
                      <a:endParaRPr lang="en-IN"/>
                    </a:p>
                  </a:txBody>
                  <a:tcPr/>
                </a:tc>
                <a:extLst>
                  <a:ext uri="{0D108BD9-81ED-4DB2-BD59-A6C34878D82A}">
                    <a16:rowId xmlns:a16="http://schemas.microsoft.com/office/drawing/2014/main" val="10000"/>
                  </a:ext>
                </a:extLst>
              </a:tr>
              <a:tr h="330719">
                <a:tc vMerge="1">
                  <a:txBody>
                    <a:bodyPr/>
                    <a:lstStyle/>
                    <a:p>
                      <a:endParaRPr lang="en-IN"/>
                    </a:p>
                  </a:txBody>
                  <a:tcPr/>
                </a:tc>
                <a:tc vMerge="1">
                  <a:txBody>
                    <a:bodyPr/>
                    <a:lstStyle/>
                    <a:p>
                      <a:endParaRPr lang="en-IN"/>
                    </a:p>
                  </a:txBody>
                  <a:tcPr/>
                </a:tc>
                <a:tc>
                  <a:txBody>
                    <a:bodyPr/>
                    <a:lstStyle/>
                    <a:p>
                      <a:pPr marL="0" algn="ctr" defTabSz="914400" rtl="0" eaLnBrk="1" fontAlgn="ctr" latinLnBrk="0" hangingPunct="1"/>
                      <a:r>
                        <a:rPr lang="en-US" sz="1600" b="1" kern="1200" dirty="0">
                          <a:solidFill>
                            <a:schemeClr val="tx1"/>
                          </a:solidFill>
                          <a:effectLst/>
                          <a:latin typeface="+mn-lt"/>
                          <a:ea typeface="+mn-ea"/>
                          <a:cs typeface="+mn-cs"/>
                        </a:rPr>
                        <a:t>PMC</a:t>
                      </a:r>
                      <a:endParaRPr lang="en-IN" sz="1600" b="1" kern="1200" dirty="0">
                        <a:solidFill>
                          <a:schemeClr val="tx1"/>
                        </a:solidFill>
                        <a:effectLst/>
                        <a:latin typeface="+mn-lt"/>
                        <a:ea typeface="+mn-ea"/>
                        <a:cs typeface="+mn-cs"/>
                      </a:endParaRPr>
                    </a:p>
                  </a:txBody>
                  <a:tcPr marL="9084" marR="9084" marT="908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fontAlgn="ctr" latinLnBrk="0" hangingPunct="1"/>
                      <a:r>
                        <a:rPr lang="en-US" sz="1600" b="1" kern="1200" dirty="0">
                          <a:solidFill>
                            <a:schemeClr val="tx1"/>
                          </a:solidFill>
                          <a:effectLst/>
                          <a:latin typeface="+mn-lt"/>
                          <a:ea typeface="+mn-ea"/>
                          <a:cs typeface="+mn-cs"/>
                        </a:rPr>
                        <a:t>TSP</a:t>
                      </a:r>
                      <a:endParaRPr lang="en-IN" sz="1600" b="1" kern="1200" dirty="0">
                        <a:solidFill>
                          <a:schemeClr val="tx1"/>
                        </a:solidFill>
                        <a:effectLst/>
                        <a:latin typeface="+mn-lt"/>
                        <a:ea typeface="+mn-ea"/>
                        <a:cs typeface="+mn-cs"/>
                      </a:endParaRPr>
                    </a:p>
                  </a:txBody>
                  <a:tcPr marL="9084" marR="9084" marT="908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fontAlgn="ctr" latinLnBrk="0" hangingPunct="1"/>
                      <a:r>
                        <a:rPr lang="en-US" sz="1600" b="1" kern="1200" dirty="0">
                          <a:solidFill>
                            <a:schemeClr val="tx1"/>
                          </a:solidFill>
                          <a:effectLst/>
                          <a:latin typeface="+mn-lt"/>
                          <a:ea typeface="+mn-ea"/>
                          <a:cs typeface="+mn-cs"/>
                        </a:rPr>
                        <a:t>PMC</a:t>
                      </a:r>
                      <a:endParaRPr lang="en-IN" sz="1600" b="1" kern="1200" dirty="0">
                        <a:solidFill>
                          <a:schemeClr val="tx1"/>
                        </a:solidFill>
                        <a:effectLst/>
                        <a:latin typeface="+mn-lt"/>
                        <a:ea typeface="+mn-ea"/>
                        <a:cs typeface="+mn-cs"/>
                      </a:endParaRPr>
                    </a:p>
                  </a:txBody>
                  <a:tcPr marL="9084" marR="9084" marT="908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fontAlgn="ctr" latinLnBrk="0" hangingPunct="1"/>
                      <a:r>
                        <a:rPr lang="en-US" sz="1600" b="1" kern="1200" dirty="0">
                          <a:solidFill>
                            <a:schemeClr val="tx1"/>
                          </a:solidFill>
                          <a:effectLst/>
                          <a:latin typeface="+mn-lt"/>
                          <a:ea typeface="+mn-ea"/>
                          <a:cs typeface="+mn-cs"/>
                        </a:rPr>
                        <a:t>TSP</a:t>
                      </a:r>
                      <a:endParaRPr lang="en-IN" sz="1600" b="1" kern="1200" dirty="0">
                        <a:solidFill>
                          <a:schemeClr val="tx1"/>
                        </a:solidFill>
                        <a:effectLst/>
                        <a:latin typeface="+mn-lt"/>
                        <a:ea typeface="+mn-ea"/>
                        <a:cs typeface="+mn-cs"/>
                      </a:endParaRPr>
                    </a:p>
                  </a:txBody>
                  <a:tcPr marL="9084" marR="9084" marT="908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fontAlgn="ctr" latinLnBrk="0" hangingPunct="1"/>
                      <a:r>
                        <a:rPr lang="en-US" sz="1600" b="1" kern="1200" dirty="0">
                          <a:solidFill>
                            <a:schemeClr val="tx1"/>
                          </a:solidFill>
                          <a:effectLst/>
                          <a:latin typeface="+mn-lt"/>
                          <a:ea typeface="+mn-ea"/>
                          <a:cs typeface="+mn-cs"/>
                        </a:rPr>
                        <a:t>PMC</a:t>
                      </a:r>
                      <a:endParaRPr lang="en-IN" sz="1600" b="1" kern="1200" dirty="0">
                        <a:solidFill>
                          <a:schemeClr val="tx1"/>
                        </a:solidFill>
                        <a:effectLst/>
                        <a:latin typeface="+mn-lt"/>
                        <a:ea typeface="+mn-ea"/>
                        <a:cs typeface="+mn-cs"/>
                      </a:endParaRPr>
                    </a:p>
                  </a:txBody>
                  <a:tcPr marL="9084" marR="9084" marT="908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fontAlgn="ctr" latinLnBrk="0" hangingPunct="1"/>
                      <a:r>
                        <a:rPr lang="en-US" sz="1600" b="1" kern="1200" dirty="0">
                          <a:solidFill>
                            <a:schemeClr val="tx1"/>
                          </a:solidFill>
                          <a:effectLst/>
                          <a:latin typeface="+mn-lt"/>
                          <a:ea typeface="+mn-ea"/>
                          <a:cs typeface="+mn-cs"/>
                        </a:rPr>
                        <a:t>TSP</a:t>
                      </a:r>
                      <a:endParaRPr lang="en-IN" sz="1600" b="1" kern="1200" dirty="0">
                        <a:solidFill>
                          <a:schemeClr val="tx1"/>
                        </a:solidFill>
                        <a:effectLst/>
                        <a:latin typeface="+mn-lt"/>
                        <a:ea typeface="+mn-ea"/>
                        <a:cs typeface="+mn-cs"/>
                      </a:endParaRPr>
                    </a:p>
                  </a:txBody>
                  <a:tcPr marL="9084" marR="9084" marT="908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fontAlgn="ctr" latinLnBrk="0" hangingPunct="1"/>
                      <a:r>
                        <a:rPr lang="en-US" sz="1600" b="1" kern="1200" dirty="0">
                          <a:solidFill>
                            <a:schemeClr val="tx1"/>
                          </a:solidFill>
                          <a:effectLst/>
                          <a:latin typeface="+mn-lt"/>
                          <a:ea typeface="+mn-ea"/>
                          <a:cs typeface="+mn-cs"/>
                        </a:rPr>
                        <a:t>PMC</a:t>
                      </a:r>
                      <a:endParaRPr lang="en-IN" sz="1600" b="1" kern="1200" dirty="0">
                        <a:solidFill>
                          <a:schemeClr val="tx1"/>
                        </a:solidFill>
                        <a:effectLst/>
                        <a:latin typeface="+mn-lt"/>
                        <a:ea typeface="+mn-ea"/>
                        <a:cs typeface="+mn-cs"/>
                      </a:endParaRPr>
                    </a:p>
                  </a:txBody>
                  <a:tcPr marL="9084" marR="9084" marT="908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fontAlgn="ctr" latinLnBrk="0" hangingPunct="1"/>
                      <a:r>
                        <a:rPr lang="en-US" sz="1600" b="1" kern="1200" dirty="0">
                          <a:solidFill>
                            <a:schemeClr val="tx1"/>
                          </a:solidFill>
                          <a:effectLst/>
                          <a:latin typeface="+mn-lt"/>
                          <a:ea typeface="+mn-ea"/>
                          <a:cs typeface="+mn-cs"/>
                        </a:rPr>
                        <a:t>TSP</a:t>
                      </a:r>
                      <a:endParaRPr lang="en-IN" sz="1600" b="1" kern="1200" dirty="0">
                        <a:solidFill>
                          <a:schemeClr val="tx1"/>
                        </a:solidFill>
                        <a:effectLst/>
                        <a:latin typeface="+mn-lt"/>
                        <a:ea typeface="+mn-ea"/>
                        <a:cs typeface="+mn-cs"/>
                      </a:endParaRPr>
                    </a:p>
                  </a:txBody>
                  <a:tcPr marL="9084" marR="9084" marT="908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1"/>
                  </a:ext>
                </a:extLst>
              </a:tr>
              <a:tr h="328805">
                <a:tc rowSpan="2">
                  <a:txBody>
                    <a:bodyPr/>
                    <a:lstStyle/>
                    <a:p>
                      <a:pPr algn="ctr" rtl="0" fontAlgn="ctr"/>
                      <a:r>
                        <a:rPr lang="en-IN" sz="1400" b="1" dirty="0">
                          <a:effectLst/>
                          <a:latin typeface="Calibri" panose="020F0502020204030204" pitchFamily="34" charset="0"/>
                        </a:rPr>
                        <a:t>Akola</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IN" sz="1400" b="0">
                          <a:effectLst/>
                          <a:latin typeface="Calibri" panose="020F0502020204030204" pitchFamily="34" charset="0"/>
                        </a:rPr>
                        <a:t>Retro</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
                      <a:r>
                        <a:rPr lang="en-IN" sz="1100" b="0">
                          <a:effectLst/>
                          <a:latin typeface="Calibri" panose="020F0502020204030204" pitchFamily="34" charset="0"/>
                        </a:rPr>
                        <a:t>21</a:t>
                      </a:r>
                    </a:p>
                  </a:txBody>
                  <a:tcPr marL="22860" marR="22860" marT="15240" marB="152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
                      <a:r>
                        <a:rPr lang="en-IN" sz="1100" b="0">
                          <a:solidFill>
                            <a:srgbClr val="FFFFFF"/>
                          </a:solidFill>
                          <a:effectLst/>
                          <a:latin typeface="Calibri" panose="020F0502020204030204" pitchFamily="34" charset="0"/>
                        </a:rPr>
                        <a:t>0</a:t>
                      </a:r>
                    </a:p>
                  </a:txBody>
                  <a:tcPr marL="22860" marR="22860" marT="15240" marB="152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
                      <a:r>
                        <a:rPr lang="en-IN" sz="1100" b="0">
                          <a:effectLst/>
                          <a:latin typeface="Calibri" panose="020F0502020204030204" pitchFamily="34" charset="0"/>
                        </a:rPr>
                        <a:t>21</a:t>
                      </a:r>
                    </a:p>
                  </a:txBody>
                  <a:tcPr marL="22860" marR="22860" marT="15240" marB="152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
                      <a:r>
                        <a:rPr lang="en-IN" sz="1100" b="0">
                          <a:solidFill>
                            <a:srgbClr val="FFFFFF"/>
                          </a:solidFill>
                          <a:effectLst/>
                          <a:latin typeface="Calibri" panose="020F0502020204030204" pitchFamily="34" charset="0"/>
                        </a:rPr>
                        <a:t>0</a:t>
                      </a:r>
                    </a:p>
                  </a:txBody>
                  <a:tcPr marL="22860" marR="22860" marT="15240" marB="152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IN" sz="1400" b="0">
                          <a:effectLst/>
                          <a:latin typeface="Calibri" panose="020F0502020204030204" pitchFamily="34" charset="0"/>
                        </a:rPr>
                        <a:t>19</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IN" sz="1400" b="0">
                          <a:solidFill>
                            <a:srgbClr val="FFFFFF"/>
                          </a:solidFill>
                          <a:effectLst/>
                          <a:latin typeface="Calibri" panose="020F0502020204030204" pitchFamily="34" charset="0"/>
                        </a:rPr>
                        <a:t>0</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IN" sz="1400" b="0">
                          <a:effectLst/>
                          <a:latin typeface="Calibri" panose="020F0502020204030204" pitchFamily="34" charset="0"/>
                        </a:rPr>
                        <a:t>2</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IN" sz="1400" b="0">
                          <a:solidFill>
                            <a:srgbClr val="FFFFFF"/>
                          </a:solidFill>
                          <a:effectLst/>
                          <a:latin typeface="Calibri" panose="020F0502020204030204" pitchFamily="34" charset="0"/>
                        </a:rPr>
                        <a:t>0</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328805">
                <a:tc vMerge="1">
                  <a:txBody>
                    <a:bodyPr/>
                    <a:lstStyle/>
                    <a:p>
                      <a:endParaRPr lang="en-IN"/>
                    </a:p>
                  </a:txBody>
                  <a:tcPr/>
                </a:tc>
                <a:tc>
                  <a:txBody>
                    <a:bodyPr/>
                    <a:lstStyle/>
                    <a:p>
                      <a:pPr algn="ctr" rtl="0" fontAlgn="ctr"/>
                      <a:r>
                        <a:rPr lang="en-IN" sz="1400" b="0">
                          <a:effectLst/>
                          <a:latin typeface="Calibri" panose="020F0502020204030204" pitchFamily="34" charset="0"/>
                        </a:rPr>
                        <a:t>New</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
                      <a:r>
                        <a:rPr lang="en-IN" sz="1100" b="0">
                          <a:effectLst/>
                          <a:latin typeface="Calibri" panose="020F0502020204030204" pitchFamily="34" charset="0"/>
                        </a:rPr>
                        <a:t>4</a:t>
                      </a:r>
                    </a:p>
                  </a:txBody>
                  <a:tcPr marL="22860" marR="22860" marT="15240" marB="152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
                      <a:r>
                        <a:rPr lang="en-IN" sz="1100" b="0">
                          <a:solidFill>
                            <a:srgbClr val="FFFFFF"/>
                          </a:solidFill>
                          <a:effectLst/>
                          <a:latin typeface="Calibri" panose="020F0502020204030204" pitchFamily="34" charset="0"/>
                        </a:rPr>
                        <a:t>0</a:t>
                      </a:r>
                    </a:p>
                  </a:txBody>
                  <a:tcPr marL="22860" marR="22860" marT="15240" marB="152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
                      <a:r>
                        <a:rPr lang="en-IN" sz="1100" b="0">
                          <a:effectLst/>
                          <a:latin typeface="Calibri" panose="020F0502020204030204" pitchFamily="34" charset="0"/>
                        </a:rPr>
                        <a:t>4</a:t>
                      </a:r>
                    </a:p>
                  </a:txBody>
                  <a:tcPr marL="22860" marR="22860" marT="15240" marB="152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
                      <a:r>
                        <a:rPr lang="en-IN" sz="1100" b="0">
                          <a:solidFill>
                            <a:srgbClr val="FFFFFF"/>
                          </a:solidFill>
                          <a:effectLst/>
                          <a:latin typeface="Calibri" panose="020F0502020204030204" pitchFamily="34" charset="0"/>
                        </a:rPr>
                        <a:t>0</a:t>
                      </a:r>
                    </a:p>
                  </a:txBody>
                  <a:tcPr marL="22860" marR="22860" marT="15240" marB="152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IN" sz="1400" b="0">
                          <a:effectLst/>
                          <a:latin typeface="Calibri" panose="020F0502020204030204" pitchFamily="34" charset="0"/>
                        </a:rPr>
                        <a:t>2</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IN" sz="1400" b="0">
                          <a:solidFill>
                            <a:srgbClr val="FFFFFF"/>
                          </a:solidFill>
                          <a:effectLst/>
                          <a:latin typeface="Calibri" panose="020F0502020204030204" pitchFamily="34" charset="0"/>
                        </a:rPr>
                        <a:t>0</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IN" sz="1400" b="0">
                          <a:effectLst/>
                          <a:latin typeface="Calibri" panose="020F0502020204030204" pitchFamily="34" charset="0"/>
                        </a:rPr>
                        <a:t>2</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IN" sz="1400" b="0">
                          <a:solidFill>
                            <a:srgbClr val="FFFFFF"/>
                          </a:solidFill>
                          <a:effectLst/>
                          <a:latin typeface="Calibri" panose="020F0502020204030204" pitchFamily="34" charset="0"/>
                        </a:rPr>
                        <a:t>0</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28805">
                <a:tc rowSpan="2">
                  <a:txBody>
                    <a:bodyPr/>
                    <a:lstStyle/>
                    <a:p>
                      <a:pPr algn="ctr" rtl="0" fontAlgn="ctr"/>
                      <a:r>
                        <a:rPr lang="en-IN" sz="1400" b="1" dirty="0" err="1">
                          <a:effectLst/>
                          <a:latin typeface="Calibri" panose="020F0502020204030204" pitchFamily="34" charset="0"/>
                        </a:rPr>
                        <a:t>Balapur</a:t>
                      </a:r>
                      <a:endParaRPr lang="en-IN" sz="1400" b="1" dirty="0">
                        <a:effectLst/>
                        <a:latin typeface="Calibri" panose="020F0502020204030204" pitchFamily="34" charset="0"/>
                      </a:endParaRP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IN" sz="1400" b="0">
                          <a:effectLst/>
                          <a:latin typeface="Calibri" panose="020F0502020204030204" pitchFamily="34" charset="0"/>
                        </a:rPr>
                        <a:t>Retro</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
                      <a:r>
                        <a:rPr lang="en-IN" sz="1100" b="0">
                          <a:effectLst/>
                          <a:latin typeface="Calibri" panose="020F0502020204030204" pitchFamily="34" charset="0"/>
                        </a:rPr>
                        <a:t>13</a:t>
                      </a:r>
                    </a:p>
                  </a:txBody>
                  <a:tcPr marL="22860" marR="22860" marT="15240" marB="152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
                      <a:r>
                        <a:rPr lang="en-IN" sz="1100" b="0">
                          <a:effectLst/>
                          <a:latin typeface="Calibri" panose="020F0502020204030204" pitchFamily="34" charset="0"/>
                        </a:rPr>
                        <a:t>2</a:t>
                      </a:r>
                    </a:p>
                  </a:txBody>
                  <a:tcPr marL="22860" marR="22860" marT="15240" marB="152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
                      <a:r>
                        <a:rPr lang="en-IN" sz="1100" b="0">
                          <a:effectLst/>
                          <a:latin typeface="Calibri" panose="020F0502020204030204" pitchFamily="34" charset="0"/>
                        </a:rPr>
                        <a:t>13</a:t>
                      </a:r>
                    </a:p>
                  </a:txBody>
                  <a:tcPr marL="22860" marR="22860" marT="15240" marB="152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
                      <a:r>
                        <a:rPr lang="en-IN" sz="1100" b="0">
                          <a:effectLst/>
                          <a:latin typeface="Calibri" panose="020F0502020204030204" pitchFamily="34" charset="0"/>
                        </a:rPr>
                        <a:t>2</a:t>
                      </a:r>
                    </a:p>
                  </a:txBody>
                  <a:tcPr marL="22860" marR="22860" marT="15240" marB="152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IN" sz="1400" b="0">
                          <a:effectLst/>
                          <a:latin typeface="Calibri" panose="020F0502020204030204" pitchFamily="34" charset="0"/>
                        </a:rPr>
                        <a:t>12</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IN" sz="1400" b="0">
                          <a:solidFill>
                            <a:srgbClr val="FFFFFF"/>
                          </a:solidFill>
                          <a:effectLst/>
                          <a:latin typeface="Calibri" panose="020F0502020204030204" pitchFamily="34" charset="0"/>
                        </a:rPr>
                        <a:t>0</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IN" sz="1400" b="0">
                          <a:effectLst/>
                          <a:latin typeface="Calibri" panose="020F0502020204030204" pitchFamily="34" charset="0"/>
                        </a:rPr>
                        <a:t>1</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IN" sz="1400" b="0">
                          <a:effectLst/>
                          <a:latin typeface="Calibri" panose="020F0502020204030204" pitchFamily="34" charset="0"/>
                        </a:rPr>
                        <a:t>2</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328805">
                <a:tc vMerge="1">
                  <a:txBody>
                    <a:bodyPr/>
                    <a:lstStyle/>
                    <a:p>
                      <a:endParaRPr lang="en-IN"/>
                    </a:p>
                  </a:txBody>
                  <a:tcPr/>
                </a:tc>
                <a:tc>
                  <a:txBody>
                    <a:bodyPr/>
                    <a:lstStyle/>
                    <a:p>
                      <a:pPr algn="ctr" rtl="0" fontAlgn="ctr"/>
                      <a:r>
                        <a:rPr lang="en-IN" sz="1400" b="0">
                          <a:effectLst/>
                          <a:latin typeface="Calibri" panose="020F0502020204030204" pitchFamily="34" charset="0"/>
                        </a:rPr>
                        <a:t>New</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
                      <a:r>
                        <a:rPr lang="en-IN" sz="1100" b="0">
                          <a:effectLst/>
                          <a:latin typeface="Calibri" panose="020F0502020204030204" pitchFamily="34" charset="0"/>
                        </a:rPr>
                        <a:t>1</a:t>
                      </a:r>
                    </a:p>
                  </a:txBody>
                  <a:tcPr marL="22860" marR="22860" marT="15240" marB="152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
                      <a:r>
                        <a:rPr lang="en-IN" sz="1100" b="0">
                          <a:solidFill>
                            <a:srgbClr val="FFFFFF"/>
                          </a:solidFill>
                          <a:effectLst/>
                          <a:latin typeface="Calibri" panose="020F0502020204030204" pitchFamily="34" charset="0"/>
                        </a:rPr>
                        <a:t>0</a:t>
                      </a:r>
                    </a:p>
                  </a:txBody>
                  <a:tcPr marL="22860" marR="22860" marT="15240" marB="152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
                      <a:r>
                        <a:rPr lang="en-IN" sz="1100" b="0">
                          <a:effectLst/>
                          <a:latin typeface="Calibri" panose="020F0502020204030204" pitchFamily="34" charset="0"/>
                        </a:rPr>
                        <a:t>1</a:t>
                      </a:r>
                    </a:p>
                  </a:txBody>
                  <a:tcPr marL="22860" marR="22860" marT="15240" marB="152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
                      <a:r>
                        <a:rPr lang="en-IN" sz="1100" b="0">
                          <a:solidFill>
                            <a:srgbClr val="FFFFFF"/>
                          </a:solidFill>
                          <a:effectLst/>
                          <a:latin typeface="Calibri" panose="020F0502020204030204" pitchFamily="34" charset="0"/>
                        </a:rPr>
                        <a:t>0</a:t>
                      </a:r>
                    </a:p>
                  </a:txBody>
                  <a:tcPr marL="22860" marR="22860" marT="15240" marB="152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IN" sz="1400" b="0">
                          <a:solidFill>
                            <a:srgbClr val="FFFFFF"/>
                          </a:solidFill>
                          <a:effectLst/>
                          <a:latin typeface="Calibri" panose="020F0502020204030204" pitchFamily="34" charset="0"/>
                        </a:rPr>
                        <a:t>0</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IN" sz="1400" b="0">
                          <a:solidFill>
                            <a:srgbClr val="FFFFFF"/>
                          </a:solidFill>
                          <a:effectLst/>
                          <a:latin typeface="Calibri" panose="020F0502020204030204" pitchFamily="34" charset="0"/>
                        </a:rPr>
                        <a:t>0</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IN" sz="1400" b="0">
                          <a:effectLst/>
                          <a:latin typeface="Calibri" panose="020F0502020204030204" pitchFamily="34" charset="0"/>
                        </a:rPr>
                        <a:t>1</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IN" sz="1400" b="0">
                          <a:solidFill>
                            <a:srgbClr val="FFFFFF"/>
                          </a:solidFill>
                          <a:effectLst/>
                          <a:latin typeface="Calibri" panose="020F0502020204030204" pitchFamily="34" charset="0"/>
                        </a:rPr>
                        <a:t>0</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r h="328805">
                <a:tc rowSpan="2">
                  <a:txBody>
                    <a:bodyPr/>
                    <a:lstStyle/>
                    <a:p>
                      <a:pPr algn="ctr" rtl="0" fontAlgn="ctr"/>
                      <a:r>
                        <a:rPr lang="en-IN" sz="1400" b="1" dirty="0" err="1">
                          <a:effectLst/>
                          <a:latin typeface="Calibri" panose="020F0502020204030204" pitchFamily="34" charset="0"/>
                        </a:rPr>
                        <a:t>Barshitakali</a:t>
                      </a:r>
                      <a:endParaRPr lang="en-IN" sz="1400" b="1" dirty="0">
                        <a:effectLst/>
                        <a:latin typeface="Calibri" panose="020F0502020204030204" pitchFamily="34" charset="0"/>
                      </a:endParaRP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IN" sz="1400" b="0">
                          <a:effectLst/>
                          <a:latin typeface="Calibri" panose="020F0502020204030204" pitchFamily="34" charset="0"/>
                        </a:rPr>
                        <a:t>Retro</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
                      <a:r>
                        <a:rPr lang="en-IN" sz="1100" b="0">
                          <a:effectLst/>
                          <a:latin typeface="Calibri" panose="020F0502020204030204" pitchFamily="34" charset="0"/>
                        </a:rPr>
                        <a:t>43</a:t>
                      </a:r>
                    </a:p>
                  </a:txBody>
                  <a:tcPr marL="22860" marR="22860" marT="15240" marB="152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
                      <a:r>
                        <a:rPr lang="en-IN" sz="1100" b="0">
                          <a:solidFill>
                            <a:srgbClr val="FFFFFF"/>
                          </a:solidFill>
                          <a:effectLst/>
                          <a:latin typeface="Calibri" panose="020F0502020204030204" pitchFamily="34" charset="0"/>
                        </a:rPr>
                        <a:t>0</a:t>
                      </a:r>
                    </a:p>
                  </a:txBody>
                  <a:tcPr marL="22860" marR="22860" marT="15240" marB="152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
                      <a:r>
                        <a:rPr lang="en-IN" sz="1100" b="0">
                          <a:effectLst/>
                          <a:latin typeface="Calibri" panose="020F0502020204030204" pitchFamily="34" charset="0"/>
                        </a:rPr>
                        <a:t>43</a:t>
                      </a:r>
                    </a:p>
                  </a:txBody>
                  <a:tcPr marL="22860" marR="22860" marT="15240" marB="152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
                      <a:r>
                        <a:rPr lang="en-IN" sz="1100" b="0">
                          <a:solidFill>
                            <a:srgbClr val="FFFFFF"/>
                          </a:solidFill>
                          <a:effectLst/>
                          <a:latin typeface="Calibri" panose="020F0502020204030204" pitchFamily="34" charset="0"/>
                        </a:rPr>
                        <a:t>0</a:t>
                      </a:r>
                    </a:p>
                  </a:txBody>
                  <a:tcPr marL="22860" marR="22860" marT="15240" marB="152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IN" sz="1400" b="0">
                          <a:effectLst/>
                          <a:latin typeface="Calibri" panose="020F0502020204030204" pitchFamily="34" charset="0"/>
                        </a:rPr>
                        <a:t>40</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IN" sz="1400" b="0">
                          <a:solidFill>
                            <a:srgbClr val="FFFFFF"/>
                          </a:solidFill>
                          <a:effectLst/>
                          <a:latin typeface="Calibri" panose="020F0502020204030204" pitchFamily="34" charset="0"/>
                        </a:rPr>
                        <a:t>0</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IN" sz="1400" b="0">
                          <a:effectLst/>
                          <a:latin typeface="Calibri" panose="020F0502020204030204" pitchFamily="34" charset="0"/>
                        </a:rPr>
                        <a:t>3</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IN" sz="1400" b="0">
                          <a:solidFill>
                            <a:srgbClr val="FFFFFF"/>
                          </a:solidFill>
                          <a:effectLst/>
                          <a:latin typeface="Calibri" panose="020F0502020204030204" pitchFamily="34" charset="0"/>
                        </a:rPr>
                        <a:t>0</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6"/>
                  </a:ext>
                </a:extLst>
              </a:tr>
              <a:tr h="328805">
                <a:tc vMerge="1">
                  <a:txBody>
                    <a:bodyPr/>
                    <a:lstStyle/>
                    <a:p>
                      <a:endParaRPr lang="en-IN"/>
                    </a:p>
                  </a:txBody>
                  <a:tcPr/>
                </a:tc>
                <a:tc>
                  <a:txBody>
                    <a:bodyPr/>
                    <a:lstStyle/>
                    <a:p>
                      <a:pPr algn="ctr" rtl="0" fontAlgn="ctr"/>
                      <a:r>
                        <a:rPr lang="en-IN" sz="1400" b="0">
                          <a:effectLst/>
                          <a:latin typeface="Calibri" panose="020F0502020204030204" pitchFamily="34" charset="0"/>
                        </a:rPr>
                        <a:t>New</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
                      <a:r>
                        <a:rPr lang="en-IN" sz="1100" b="0">
                          <a:effectLst/>
                          <a:latin typeface="Calibri" panose="020F0502020204030204" pitchFamily="34" charset="0"/>
                        </a:rPr>
                        <a:t>13</a:t>
                      </a:r>
                    </a:p>
                  </a:txBody>
                  <a:tcPr marL="22860" marR="22860" marT="15240" marB="152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
                      <a:r>
                        <a:rPr lang="en-IN" sz="1100" b="0">
                          <a:solidFill>
                            <a:srgbClr val="FFFFFF"/>
                          </a:solidFill>
                          <a:effectLst/>
                          <a:latin typeface="Calibri" panose="020F0502020204030204" pitchFamily="34" charset="0"/>
                        </a:rPr>
                        <a:t>0</a:t>
                      </a:r>
                    </a:p>
                  </a:txBody>
                  <a:tcPr marL="22860" marR="22860" marT="15240" marB="152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
                      <a:r>
                        <a:rPr lang="en-IN" sz="1100" b="0">
                          <a:effectLst/>
                          <a:latin typeface="Calibri" panose="020F0502020204030204" pitchFamily="34" charset="0"/>
                        </a:rPr>
                        <a:t>13</a:t>
                      </a:r>
                    </a:p>
                  </a:txBody>
                  <a:tcPr marL="22860" marR="22860" marT="15240" marB="152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
                      <a:r>
                        <a:rPr lang="en-IN" sz="1100" b="0">
                          <a:solidFill>
                            <a:srgbClr val="FFFFFF"/>
                          </a:solidFill>
                          <a:effectLst/>
                          <a:latin typeface="Calibri" panose="020F0502020204030204" pitchFamily="34" charset="0"/>
                        </a:rPr>
                        <a:t>0</a:t>
                      </a:r>
                    </a:p>
                  </a:txBody>
                  <a:tcPr marL="22860" marR="22860" marT="15240" marB="152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IN" sz="1400" b="0">
                          <a:effectLst/>
                          <a:latin typeface="Calibri" panose="020F0502020204030204" pitchFamily="34" charset="0"/>
                        </a:rPr>
                        <a:t>8</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IN" sz="1400" b="0">
                          <a:solidFill>
                            <a:srgbClr val="FFFFFF"/>
                          </a:solidFill>
                          <a:effectLst/>
                          <a:latin typeface="Calibri" panose="020F0502020204030204" pitchFamily="34" charset="0"/>
                        </a:rPr>
                        <a:t>0</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IN" sz="1400" b="0">
                          <a:effectLst/>
                          <a:latin typeface="Calibri" panose="020F0502020204030204" pitchFamily="34" charset="0"/>
                        </a:rPr>
                        <a:t>5</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IN" sz="1400" b="0">
                          <a:solidFill>
                            <a:srgbClr val="FFFFFF"/>
                          </a:solidFill>
                          <a:effectLst/>
                          <a:latin typeface="Calibri" panose="020F0502020204030204" pitchFamily="34" charset="0"/>
                        </a:rPr>
                        <a:t>0</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7"/>
                  </a:ext>
                </a:extLst>
              </a:tr>
              <a:tr h="328805">
                <a:tc rowSpan="2">
                  <a:txBody>
                    <a:bodyPr/>
                    <a:lstStyle/>
                    <a:p>
                      <a:pPr algn="ctr" rtl="0" fontAlgn="ctr"/>
                      <a:r>
                        <a:rPr lang="en-IN" sz="1400" b="1" dirty="0" err="1">
                          <a:effectLst/>
                          <a:latin typeface="Calibri" panose="020F0502020204030204" pitchFamily="34" charset="0"/>
                        </a:rPr>
                        <a:t>Murtizapur</a:t>
                      </a:r>
                      <a:endParaRPr lang="en-IN" sz="1400" b="1" dirty="0">
                        <a:effectLst/>
                        <a:latin typeface="Calibri" panose="020F0502020204030204" pitchFamily="34" charset="0"/>
                      </a:endParaRP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IN" sz="1400" b="0">
                          <a:effectLst/>
                          <a:latin typeface="Calibri" panose="020F0502020204030204" pitchFamily="34" charset="0"/>
                        </a:rPr>
                        <a:t>Retro</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
                      <a:r>
                        <a:rPr lang="en-IN" sz="1100" b="0">
                          <a:effectLst/>
                          <a:latin typeface="Calibri" panose="020F0502020204030204" pitchFamily="34" charset="0"/>
                        </a:rPr>
                        <a:t>22</a:t>
                      </a:r>
                    </a:p>
                  </a:txBody>
                  <a:tcPr marL="22860" marR="22860" marT="15240" marB="152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
                      <a:r>
                        <a:rPr lang="en-IN" sz="1100" b="0">
                          <a:solidFill>
                            <a:srgbClr val="FFFFFF"/>
                          </a:solidFill>
                          <a:effectLst/>
                          <a:latin typeface="Calibri" panose="020F0502020204030204" pitchFamily="34" charset="0"/>
                        </a:rPr>
                        <a:t>0</a:t>
                      </a:r>
                    </a:p>
                  </a:txBody>
                  <a:tcPr marL="22860" marR="22860" marT="15240" marB="152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
                      <a:r>
                        <a:rPr lang="en-IN" sz="1100" b="0">
                          <a:effectLst/>
                          <a:latin typeface="Calibri" panose="020F0502020204030204" pitchFamily="34" charset="0"/>
                        </a:rPr>
                        <a:t>22</a:t>
                      </a:r>
                    </a:p>
                  </a:txBody>
                  <a:tcPr marL="22860" marR="22860" marT="15240" marB="152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
                      <a:r>
                        <a:rPr lang="en-IN" sz="1100" b="0">
                          <a:solidFill>
                            <a:srgbClr val="FFFFFF"/>
                          </a:solidFill>
                          <a:effectLst/>
                          <a:latin typeface="Calibri" panose="020F0502020204030204" pitchFamily="34" charset="0"/>
                        </a:rPr>
                        <a:t>0</a:t>
                      </a:r>
                    </a:p>
                  </a:txBody>
                  <a:tcPr marL="22860" marR="22860" marT="15240" marB="152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IN" sz="1400" b="0">
                          <a:effectLst/>
                          <a:latin typeface="Calibri" panose="020F0502020204030204" pitchFamily="34" charset="0"/>
                        </a:rPr>
                        <a:t>21</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IN" sz="1400" b="0">
                          <a:solidFill>
                            <a:srgbClr val="FFFFFF"/>
                          </a:solidFill>
                          <a:effectLst/>
                          <a:latin typeface="Calibri" panose="020F0502020204030204" pitchFamily="34" charset="0"/>
                        </a:rPr>
                        <a:t>0</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IN" sz="1400" b="0">
                          <a:effectLst/>
                          <a:latin typeface="Calibri" panose="020F0502020204030204" pitchFamily="34" charset="0"/>
                        </a:rPr>
                        <a:t>1</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IN" sz="1400" b="0">
                          <a:solidFill>
                            <a:srgbClr val="FFFFFF"/>
                          </a:solidFill>
                          <a:effectLst/>
                          <a:latin typeface="Calibri" panose="020F0502020204030204" pitchFamily="34" charset="0"/>
                        </a:rPr>
                        <a:t>0</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8"/>
                  </a:ext>
                </a:extLst>
              </a:tr>
              <a:tr h="328805">
                <a:tc vMerge="1">
                  <a:txBody>
                    <a:bodyPr/>
                    <a:lstStyle/>
                    <a:p>
                      <a:endParaRPr lang="en-IN"/>
                    </a:p>
                  </a:txBody>
                  <a:tcPr/>
                </a:tc>
                <a:tc>
                  <a:txBody>
                    <a:bodyPr/>
                    <a:lstStyle/>
                    <a:p>
                      <a:pPr algn="ctr" rtl="0" fontAlgn="ctr"/>
                      <a:r>
                        <a:rPr lang="en-IN" sz="1400" b="0">
                          <a:effectLst/>
                          <a:latin typeface="Calibri" panose="020F0502020204030204" pitchFamily="34" charset="0"/>
                        </a:rPr>
                        <a:t>New</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
                      <a:r>
                        <a:rPr lang="en-IN" sz="1100" b="0">
                          <a:effectLst/>
                          <a:latin typeface="Calibri" panose="020F0502020204030204" pitchFamily="34" charset="0"/>
                        </a:rPr>
                        <a:t>7</a:t>
                      </a:r>
                    </a:p>
                  </a:txBody>
                  <a:tcPr marL="22860" marR="22860" marT="15240" marB="152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
                      <a:r>
                        <a:rPr lang="en-IN" sz="1100" b="0">
                          <a:solidFill>
                            <a:srgbClr val="FFFFFF"/>
                          </a:solidFill>
                          <a:effectLst/>
                          <a:latin typeface="Calibri" panose="020F0502020204030204" pitchFamily="34" charset="0"/>
                        </a:rPr>
                        <a:t>0</a:t>
                      </a:r>
                    </a:p>
                  </a:txBody>
                  <a:tcPr marL="22860" marR="22860" marT="15240" marB="152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
                      <a:r>
                        <a:rPr lang="en-IN" sz="1100" b="0">
                          <a:effectLst/>
                          <a:latin typeface="Calibri" panose="020F0502020204030204" pitchFamily="34" charset="0"/>
                        </a:rPr>
                        <a:t>7</a:t>
                      </a:r>
                    </a:p>
                  </a:txBody>
                  <a:tcPr marL="22860" marR="22860" marT="15240" marB="152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
                      <a:r>
                        <a:rPr lang="en-IN" sz="1100" b="0">
                          <a:solidFill>
                            <a:srgbClr val="FFFFFF"/>
                          </a:solidFill>
                          <a:effectLst/>
                          <a:latin typeface="Calibri" panose="020F0502020204030204" pitchFamily="34" charset="0"/>
                        </a:rPr>
                        <a:t>0</a:t>
                      </a:r>
                    </a:p>
                  </a:txBody>
                  <a:tcPr marL="22860" marR="22860" marT="15240" marB="152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IN" sz="1400" b="0">
                          <a:effectLst/>
                          <a:latin typeface="Calibri" panose="020F0502020204030204" pitchFamily="34" charset="0"/>
                        </a:rPr>
                        <a:t>6</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IN" sz="1400" b="0">
                          <a:solidFill>
                            <a:srgbClr val="FFFFFF"/>
                          </a:solidFill>
                          <a:effectLst/>
                          <a:latin typeface="Calibri" panose="020F0502020204030204" pitchFamily="34" charset="0"/>
                        </a:rPr>
                        <a:t>0</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IN" sz="1400" b="0">
                          <a:effectLst/>
                          <a:latin typeface="Calibri" panose="020F0502020204030204" pitchFamily="34" charset="0"/>
                        </a:rPr>
                        <a:t>1</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IN" sz="1400" b="0">
                          <a:solidFill>
                            <a:srgbClr val="FFFFFF"/>
                          </a:solidFill>
                          <a:effectLst/>
                          <a:latin typeface="Calibri" panose="020F0502020204030204" pitchFamily="34" charset="0"/>
                        </a:rPr>
                        <a:t>0</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9"/>
                  </a:ext>
                </a:extLst>
              </a:tr>
              <a:tr h="328805">
                <a:tc rowSpan="2">
                  <a:txBody>
                    <a:bodyPr/>
                    <a:lstStyle/>
                    <a:p>
                      <a:pPr algn="ctr" rtl="0" fontAlgn="ctr"/>
                      <a:r>
                        <a:rPr lang="en-IN" sz="1400" b="1" dirty="0" err="1">
                          <a:effectLst/>
                          <a:latin typeface="Calibri" panose="020F0502020204030204" pitchFamily="34" charset="0"/>
                        </a:rPr>
                        <a:t>Patur</a:t>
                      </a:r>
                      <a:endParaRPr lang="en-IN" sz="1400" b="1" dirty="0">
                        <a:effectLst/>
                        <a:latin typeface="Calibri" panose="020F0502020204030204" pitchFamily="34" charset="0"/>
                      </a:endParaRP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IN" sz="1400" b="0">
                          <a:effectLst/>
                          <a:latin typeface="Calibri" panose="020F0502020204030204" pitchFamily="34" charset="0"/>
                        </a:rPr>
                        <a:t>Retro</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
                      <a:r>
                        <a:rPr lang="en-IN" sz="1100" b="0">
                          <a:effectLst/>
                          <a:latin typeface="Calibri" panose="020F0502020204030204" pitchFamily="34" charset="0"/>
                        </a:rPr>
                        <a:t>30</a:t>
                      </a:r>
                    </a:p>
                  </a:txBody>
                  <a:tcPr marL="22860" marR="22860" marT="15240" marB="152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
                      <a:r>
                        <a:rPr lang="en-IN" sz="1100" b="0">
                          <a:effectLst/>
                          <a:latin typeface="Calibri" panose="020F0502020204030204" pitchFamily="34" charset="0"/>
                        </a:rPr>
                        <a:t>14</a:t>
                      </a:r>
                    </a:p>
                  </a:txBody>
                  <a:tcPr marL="22860" marR="22860" marT="15240" marB="152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
                      <a:r>
                        <a:rPr lang="en-IN" sz="1100" b="0">
                          <a:effectLst/>
                          <a:latin typeface="Calibri" panose="020F0502020204030204" pitchFamily="34" charset="0"/>
                        </a:rPr>
                        <a:t>30</a:t>
                      </a:r>
                    </a:p>
                  </a:txBody>
                  <a:tcPr marL="22860" marR="22860" marT="15240" marB="152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
                      <a:r>
                        <a:rPr lang="en-IN" sz="1100" b="0">
                          <a:effectLst/>
                          <a:latin typeface="Calibri" panose="020F0502020204030204" pitchFamily="34" charset="0"/>
                        </a:rPr>
                        <a:t>14</a:t>
                      </a:r>
                    </a:p>
                  </a:txBody>
                  <a:tcPr marL="22860" marR="22860" marT="15240" marB="152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IN" sz="1400" b="0">
                          <a:effectLst/>
                          <a:latin typeface="Calibri" panose="020F0502020204030204" pitchFamily="34" charset="0"/>
                        </a:rPr>
                        <a:t>27</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IN" sz="1400" b="0">
                          <a:effectLst/>
                          <a:latin typeface="Calibri" panose="020F0502020204030204" pitchFamily="34" charset="0"/>
                        </a:rPr>
                        <a:t>11</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IN" sz="1400" b="0">
                          <a:effectLst/>
                          <a:latin typeface="Calibri" panose="020F0502020204030204" pitchFamily="34" charset="0"/>
                        </a:rPr>
                        <a:t>3</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IN" sz="1400" b="0">
                          <a:effectLst/>
                          <a:latin typeface="Calibri" panose="020F0502020204030204" pitchFamily="34" charset="0"/>
                        </a:rPr>
                        <a:t>3</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10"/>
                  </a:ext>
                </a:extLst>
              </a:tr>
              <a:tr h="328805">
                <a:tc vMerge="1">
                  <a:txBody>
                    <a:bodyPr/>
                    <a:lstStyle/>
                    <a:p>
                      <a:endParaRPr lang="en-IN"/>
                    </a:p>
                  </a:txBody>
                  <a:tcPr/>
                </a:tc>
                <a:tc>
                  <a:txBody>
                    <a:bodyPr/>
                    <a:lstStyle/>
                    <a:p>
                      <a:pPr algn="ctr" rtl="0" fontAlgn="ctr"/>
                      <a:r>
                        <a:rPr lang="en-IN" sz="1400" b="0">
                          <a:effectLst/>
                          <a:latin typeface="Calibri" panose="020F0502020204030204" pitchFamily="34" charset="0"/>
                        </a:rPr>
                        <a:t>New</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
                      <a:r>
                        <a:rPr lang="en-IN" sz="1100" b="0">
                          <a:effectLst/>
                          <a:latin typeface="Calibri" panose="020F0502020204030204" pitchFamily="34" charset="0"/>
                        </a:rPr>
                        <a:t>6</a:t>
                      </a:r>
                    </a:p>
                  </a:txBody>
                  <a:tcPr marL="22860" marR="22860" marT="15240" marB="152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
                      <a:r>
                        <a:rPr lang="en-IN" sz="1100" b="0">
                          <a:solidFill>
                            <a:srgbClr val="FFFFFF"/>
                          </a:solidFill>
                          <a:effectLst/>
                          <a:latin typeface="Calibri" panose="020F0502020204030204" pitchFamily="34" charset="0"/>
                        </a:rPr>
                        <a:t>0</a:t>
                      </a:r>
                    </a:p>
                  </a:txBody>
                  <a:tcPr marL="22860" marR="22860" marT="15240" marB="152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
                      <a:r>
                        <a:rPr lang="en-IN" sz="1100" b="0">
                          <a:effectLst/>
                          <a:latin typeface="Calibri" panose="020F0502020204030204" pitchFamily="34" charset="0"/>
                        </a:rPr>
                        <a:t>6</a:t>
                      </a:r>
                    </a:p>
                  </a:txBody>
                  <a:tcPr marL="22860" marR="22860" marT="15240" marB="152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
                      <a:r>
                        <a:rPr lang="en-IN" sz="1100" b="0">
                          <a:solidFill>
                            <a:srgbClr val="FFFFFF"/>
                          </a:solidFill>
                          <a:effectLst/>
                          <a:latin typeface="Calibri" panose="020F0502020204030204" pitchFamily="34" charset="0"/>
                        </a:rPr>
                        <a:t>0</a:t>
                      </a:r>
                    </a:p>
                  </a:txBody>
                  <a:tcPr marL="22860" marR="22860" marT="15240" marB="152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IN" sz="1400" b="0">
                          <a:effectLst/>
                          <a:latin typeface="Calibri" panose="020F0502020204030204" pitchFamily="34" charset="0"/>
                        </a:rPr>
                        <a:t>5</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IN" sz="1400" b="0">
                          <a:solidFill>
                            <a:srgbClr val="FFFFFF"/>
                          </a:solidFill>
                          <a:effectLst/>
                          <a:latin typeface="Calibri" panose="020F0502020204030204" pitchFamily="34" charset="0"/>
                        </a:rPr>
                        <a:t>0</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IN" sz="1400" b="0">
                          <a:effectLst/>
                          <a:latin typeface="Calibri" panose="020F0502020204030204" pitchFamily="34" charset="0"/>
                        </a:rPr>
                        <a:t>1</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IN" sz="1400" b="0" dirty="0">
                          <a:solidFill>
                            <a:srgbClr val="FFFFFF"/>
                          </a:solidFill>
                          <a:effectLst/>
                          <a:latin typeface="Calibri" panose="020F0502020204030204" pitchFamily="34" charset="0"/>
                        </a:rPr>
                        <a:t>0</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11"/>
                  </a:ext>
                </a:extLst>
              </a:tr>
              <a:tr h="328805">
                <a:tc rowSpan="2">
                  <a:txBody>
                    <a:bodyPr/>
                    <a:lstStyle/>
                    <a:p>
                      <a:pPr algn="ctr" rtl="0" fontAlgn="ctr"/>
                      <a:r>
                        <a:rPr lang="en-US" sz="1400" b="1" dirty="0">
                          <a:effectLst/>
                          <a:latin typeface="+mn-lt"/>
                        </a:rPr>
                        <a:t>Total</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rtl="0" fontAlgn="ctr"/>
                      <a:r>
                        <a:rPr lang="en-US" sz="1400">
                          <a:effectLst/>
                          <a:latin typeface="+mn-lt"/>
                        </a:rPr>
                        <a:t>Retro</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rtl="0" fontAlgn="ctr"/>
                      <a:r>
                        <a:rPr lang="en-IN" sz="1400" b="0" dirty="0">
                          <a:effectLst/>
                          <a:latin typeface="Calibri" panose="020F0502020204030204" pitchFamily="34" charset="0"/>
                        </a:rPr>
                        <a:t>129</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rtl="0" fontAlgn="ctr"/>
                      <a:r>
                        <a:rPr lang="en-IN" sz="1400" b="0">
                          <a:effectLst/>
                          <a:latin typeface="Calibri" panose="020F0502020204030204" pitchFamily="34" charset="0"/>
                        </a:rPr>
                        <a:t>16</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rtl="0" fontAlgn="ctr"/>
                      <a:r>
                        <a:rPr lang="en-IN" sz="1400" b="0">
                          <a:effectLst/>
                          <a:latin typeface="Calibri" panose="020F0502020204030204" pitchFamily="34" charset="0"/>
                        </a:rPr>
                        <a:t>129</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rtl="0" fontAlgn="ctr"/>
                      <a:r>
                        <a:rPr lang="en-IN" sz="1400" b="0">
                          <a:effectLst/>
                          <a:latin typeface="Calibri" panose="020F0502020204030204" pitchFamily="34" charset="0"/>
                        </a:rPr>
                        <a:t>16</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rtl="0" fontAlgn="ctr"/>
                      <a:r>
                        <a:rPr lang="en-IN" sz="1400" b="0">
                          <a:effectLst/>
                          <a:latin typeface="Calibri" panose="020F0502020204030204" pitchFamily="34" charset="0"/>
                        </a:rPr>
                        <a:t>119</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rtl="0" fontAlgn="ctr"/>
                      <a:r>
                        <a:rPr lang="en-IN" sz="1400" b="0">
                          <a:effectLst/>
                          <a:latin typeface="Calibri" panose="020F0502020204030204" pitchFamily="34" charset="0"/>
                        </a:rPr>
                        <a:t>11</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rtl="0" fontAlgn="ctr"/>
                      <a:r>
                        <a:rPr lang="en-IN" sz="1400" b="0">
                          <a:effectLst/>
                          <a:latin typeface="Calibri" panose="020F0502020204030204" pitchFamily="34" charset="0"/>
                        </a:rPr>
                        <a:t>10</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rtl="0" fontAlgn="ctr"/>
                      <a:r>
                        <a:rPr lang="en-IN" sz="1400" b="0">
                          <a:effectLst/>
                          <a:latin typeface="Calibri" panose="020F0502020204030204" pitchFamily="34" charset="0"/>
                        </a:rPr>
                        <a:t>5</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804525784"/>
                  </a:ext>
                </a:extLst>
              </a:tr>
              <a:tr h="328805">
                <a:tc vMerge="1">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sz="1400" dirty="0">
                          <a:effectLst/>
                          <a:latin typeface="+mn-lt"/>
                        </a:rPr>
                        <a:t>New</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rtl="0" fontAlgn="ctr"/>
                      <a:r>
                        <a:rPr lang="en-IN" sz="1400" b="0">
                          <a:effectLst/>
                          <a:latin typeface="Calibri" panose="020F0502020204030204" pitchFamily="34" charset="0"/>
                        </a:rPr>
                        <a:t>31</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rtl="0" fontAlgn="ctr"/>
                      <a:r>
                        <a:rPr lang="en-IN" sz="1400" b="0" dirty="0">
                          <a:solidFill>
                            <a:schemeClr val="accent1">
                              <a:lumMod val="20000"/>
                              <a:lumOff val="80000"/>
                            </a:schemeClr>
                          </a:solidFill>
                          <a:effectLst/>
                          <a:latin typeface="Calibri" panose="020F0502020204030204" pitchFamily="34" charset="0"/>
                        </a:rPr>
                        <a:t>0</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rtl="0" fontAlgn="ctr"/>
                      <a:r>
                        <a:rPr lang="en-IN" sz="1400" b="0">
                          <a:effectLst/>
                          <a:latin typeface="Calibri" panose="020F0502020204030204" pitchFamily="34" charset="0"/>
                        </a:rPr>
                        <a:t>31</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rtl="0" fontAlgn="ctr"/>
                      <a:r>
                        <a:rPr lang="en-IN" sz="1400" b="0" dirty="0">
                          <a:solidFill>
                            <a:schemeClr val="accent1">
                              <a:lumMod val="20000"/>
                              <a:lumOff val="80000"/>
                            </a:schemeClr>
                          </a:solidFill>
                          <a:effectLst/>
                          <a:latin typeface="Calibri" panose="020F0502020204030204" pitchFamily="34" charset="0"/>
                        </a:rPr>
                        <a:t>0</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rtl="0" fontAlgn="ctr"/>
                      <a:r>
                        <a:rPr lang="en-IN" sz="1400" b="0">
                          <a:effectLst/>
                          <a:latin typeface="Calibri" panose="020F0502020204030204" pitchFamily="34" charset="0"/>
                        </a:rPr>
                        <a:t>21</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rtl="0" fontAlgn="ctr"/>
                      <a:r>
                        <a:rPr lang="en-IN" sz="1400" b="0" dirty="0">
                          <a:solidFill>
                            <a:schemeClr val="accent1">
                              <a:lumMod val="20000"/>
                              <a:lumOff val="80000"/>
                            </a:schemeClr>
                          </a:solidFill>
                          <a:effectLst/>
                          <a:latin typeface="Calibri" panose="020F0502020204030204" pitchFamily="34" charset="0"/>
                        </a:rPr>
                        <a:t>0</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rtl="0" fontAlgn="ctr"/>
                      <a:r>
                        <a:rPr lang="en-IN" sz="1400" b="0">
                          <a:effectLst/>
                          <a:latin typeface="Calibri" panose="020F0502020204030204" pitchFamily="34" charset="0"/>
                        </a:rPr>
                        <a:t>10</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rtl="0" fontAlgn="ctr"/>
                      <a:r>
                        <a:rPr lang="en-IN" sz="1400" b="0" dirty="0">
                          <a:solidFill>
                            <a:schemeClr val="accent1">
                              <a:lumMod val="20000"/>
                              <a:lumOff val="80000"/>
                            </a:schemeClr>
                          </a:solidFill>
                          <a:effectLst/>
                          <a:latin typeface="Calibri" panose="020F0502020204030204" pitchFamily="34" charset="0"/>
                        </a:rPr>
                        <a:t>0</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651285205"/>
                  </a:ext>
                </a:extLst>
              </a:tr>
              <a:tr h="328805">
                <a:tc rowSpan="2" gridSpan="2">
                  <a:txBody>
                    <a:bodyPr/>
                    <a:lstStyle/>
                    <a:p>
                      <a:pPr algn="ctr" rtl="0" fontAlgn="ctr"/>
                      <a:r>
                        <a:rPr lang="en-US" sz="1600" b="1" dirty="0">
                          <a:effectLst/>
                          <a:latin typeface="+mn-lt"/>
                        </a:rPr>
                        <a:t>Grand Total</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rowSpan="2" hMerge="1">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IN" sz="1400" b="1">
                          <a:effectLst/>
                          <a:latin typeface="+mn-lt"/>
                        </a:rPr>
                        <a:t>160</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rtl="0" fontAlgn="ctr"/>
                      <a:r>
                        <a:rPr lang="en-IN" sz="1400" b="1">
                          <a:effectLst/>
                          <a:latin typeface="+mn-lt"/>
                        </a:rPr>
                        <a:t>16</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rtl="0" fontAlgn="ctr"/>
                      <a:r>
                        <a:rPr lang="en-IN" sz="1400" b="1">
                          <a:effectLst/>
                          <a:latin typeface="+mn-lt"/>
                        </a:rPr>
                        <a:t>160</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rtl="0" fontAlgn="ctr"/>
                      <a:r>
                        <a:rPr lang="en-IN" sz="1400" b="1">
                          <a:effectLst/>
                          <a:latin typeface="+mn-lt"/>
                        </a:rPr>
                        <a:t>16</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rtl="0" fontAlgn="ctr"/>
                      <a:r>
                        <a:rPr lang="en-IN" sz="1400" b="1">
                          <a:effectLst/>
                          <a:latin typeface="+mn-lt"/>
                        </a:rPr>
                        <a:t>140</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rtl="0" fontAlgn="ctr"/>
                      <a:r>
                        <a:rPr lang="en-IN" sz="1400" b="1">
                          <a:effectLst/>
                          <a:latin typeface="+mn-lt"/>
                        </a:rPr>
                        <a:t>11</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rtl="0" fontAlgn="ctr"/>
                      <a:r>
                        <a:rPr lang="en-IN" sz="1400" b="1">
                          <a:effectLst/>
                          <a:latin typeface="+mn-lt"/>
                        </a:rPr>
                        <a:t>20</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rtl="0" fontAlgn="ctr"/>
                      <a:r>
                        <a:rPr lang="en-IN" sz="1400" b="1">
                          <a:effectLst/>
                          <a:latin typeface="Calibri" panose="020F0502020204030204" pitchFamily="34" charset="0"/>
                        </a:rPr>
                        <a:t>5</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585003238"/>
                  </a:ext>
                </a:extLst>
              </a:tr>
              <a:tr h="328805">
                <a:tc gridSpan="2" vMerge="1">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vMerge="1">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pPr algn="ctr" rtl="0" fontAlgn="ctr"/>
                      <a:r>
                        <a:rPr lang="en-IN" sz="1600" b="1" dirty="0">
                          <a:effectLst/>
                          <a:latin typeface="+mn-lt"/>
                        </a:rPr>
                        <a:t>176</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pPr algn="ctr" rtl="0" fontAlgn="ctr"/>
                      <a:r>
                        <a:rPr lang="en-IN" sz="1600" b="1" dirty="0">
                          <a:effectLst/>
                          <a:latin typeface="+mn-lt"/>
                        </a:rPr>
                        <a:t>176</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pPr algn="ctr" rtl="0" fontAlgn="ctr"/>
                      <a:r>
                        <a:rPr lang="en-IN" sz="1600" b="1" dirty="0">
                          <a:effectLst/>
                          <a:latin typeface="+mn-lt"/>
                        </a:rPr>
                        <a:t>151</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pPr algn="ctr" rtl="0" fontAlgn="ctr"/>
                      <a:r>
                        <a:rPr lang="en-IN" sz="1600" b="1" dirty="0">
                          <a:effectLst/>
                          <a:latin typeface="+mn-lt"/>
                        </a:rPr>
                        <a:t>25</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92132757"/>
                  </a:ext>
                </a:extLst>
              </a:tr>
            </a:tbl>
          </a:graphicData>
        </a:graphic>
      </p:graphicFrame>
    </p:spTree>
    <p:extLst>
      <p:ext uri="{BB962C8B-B14F-4D97-AF65-F5344CB8AC3E}">
        <p14:creationId xmlns:p14="http://schemas.microsoft.com/office/powerpoint/2010/main" val="42152781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142;p16"/>
          <p:cNvSpPr txBox="1">
            <a:spLocks/>
          </p:cNvSpPr>
          <p:nvPr/>
        </p:nvSpPr>
        <p:spPr>
          <a:xfrm>
            <a:off x="2662752" y="2688091"/>
            <a:ext cx="6711950" cy="1481818"/>
          </a:xfrm>
          <a:prstGeom prst="rect">
            <a:avLst/>
          </a:prstGeom>
          <a:noFill/>
          <a:ln>
            <a:noFill/>
          </a:ln>
        </p:spPr>
        <p:txBody>
          <a:bodyPr spcFirstLastPara="1" lIns="121900" tIns="121900" rIns="121900" bIns="12190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1800"/>
              <a:buFont typeface="Roboto Slab"/>
              <a:buNone/>
              <a:defRPr sz="1800" b="1" i="0" u="none" strike="noStrike" cap="none">
                <a:solidFill>
                  <a:schemeClr val="lt1"/>
                </a:solidFill>
                <a:latin typeface="Roboto Slab"/>
                <a:ea typeface="Roboto Slab"/>
                <a:cs typeface="Roboto Slab"/>
                <a:sym typeface="Roboto Slab"/>
              </a:defRPr>
            </a:lvl1pPr>
            <a:lvl2pPr marR="0" lvl="1" algn="l" rtl="0">
              <a:lnSpc>
                <a:spcPct val="100000"/>
              </a:lnSpc>
              <a:spcBef>
                <a:spcPts val="0"/>
              </a:spcBef>
              <a:spcAft>
                <a:spcPts val="0"/>
              </a:spcAft>
              <a:buClr>
                <a:schemeClr val="lt1"/>
              </a:buClr>
              <a:buSzPts val="1800"/>
              <a:buFont typeface="Roboto Slab"/>
              <a:buNone/>
              <a:defRPr sz="1800" b="1" i="0" u="none" strike="noStrike" cap="none">
                <a:solidFill>
                  <a:schemeClr val="lt1"/>
                </a:solidFill>
                <a:latin typeface="Roboto Slab"/>
                <a:ea typeface="Roboto Slab"/>
                <a:cs typeface="Roboto Slab"/>
                <a:sym typeface="Roboto Slab"/>
              </a:defRPr>
            </a:lvl2pPr>
            <a:lvl3pPr marR="0" lvl="2" algn="l" rtl="0">
              <a:lnSpc>
                <a:spcPct val="100000"/>
              </a:lnSpc>
              <a:spcBef>
                <a:spcPts val="0"/>
              </a:spcBef>
              <a:spcAft>
                <a:spcPts val="0"/>
              </a:spcAft>
              <a:buClr>
                <a:schemeClr val="lt1"/>
              </a:buClr>
              <a:buSzPts val="1800"/>
              <a:buFont typeface="Roboto Slab"/>
              <a:buNone/>
              <a:defRPr sz="1800" b="1" i="0" u="none" strike="noStrike" cap="none">
                <a:solidFill>
                  <a:schemeClr val="lt1"/>
                </a:solidFill>
                <a:latin typeface="Roboto Slab"/>
                <a:ea typeface="Roboto Slab"/>
                <a:cs typeface="Roboto Slab"/>
                <a:sym typeface="Roboto Slab"/>
              </a:defRPr>
            </a:lvl3pPr>
            <a:lvl4pPr marR="0" lvl="3" algn="l" rtl="0">
              <a:lnSpc>
                <a:spcPct val="100000"/>
              </a:lnSpc>
              <a:spcBef>
                <a:spcPts val="0"/>
              </a:spcBef>
              <a:spcAft>
                <a:spcPts val="0"/>
              </a:spcAft>
              <a:buClr>
                <a:schemeClr val="lt1"/>
              </a:buClr>
              <a:buSzPts val="1800"/>
              <a:buFont typeface="Roboto Slab"/>
              <a:buNone/>
              <a:defRPr sz="1800" b="1" i="0" u="none" strike="noStrike" cap="none">
                <a:solidFill>
                  <a:schemeClr val="lt1"/>
                </a:solidFill>
                <a:latin typeface="Roboto Slab"/>
                <a:ea typeface="Roboto Slab"/>
                <a:cs typeface="Roboto Slab"/>
                <a:sym typeface="Roboto Slab"/>
              </a:defRPr>
            </a:lvl4pPr>
            <a:lvl5pPr marR="0" lvl="4" algn="l" rtl="0">
              <a:lnSpc>
                <a:spcPct val="100000"/>
              </a:lnSpc>
              <a:spcBef>
                <a:spcPts val="0"/>
              </a:spcBef>
              <a:spcAft>
                <a:spcPts val="0"/>
              </a:spcAft>
              <a:buClr>
                <a:schemeClr val="lt1"/>
              </a:buClr>
              <a:buSzPts val="1800"/>
              <a:buFont typeface="Roboto Slab"/>
              <a:buNone/>
              <a:defRPr sz="1800" b="1" i="0" u="none" strike="noStrike" cap="none">
                <a:solidFill>
                  <a:schemeClr val="lt1"/>
                </a:solidFill>
                <a:latin typeface="Roboto Slab"/>
                <a:ea typeface="Roboto Slab"/>
                <a:cs typeface="Roboto Slab"/>
                <a:sym typeface="Roboto Slab"/>
              </a:defRPr>
            </a:lvl5pPr>
            <a:lvl6pPr marR="0" lvl="5" algn="l" rtl="0">
              <a:lnSpc>
                <a:spcPct val="100000"/>
              </a:lnSpc>
              <a:spcBef>
                <a:spcPts val="0"/>
              </a:spcBef>
              <a:spcAft>
                <a:spcPts val="0"/>
              </a:spcAft>
              <a:buClr>
                <a:schemeClr val="lt1"/>
              </a:buClr>
              <a:buSzPts val="1800"/>
              <a:buFont typeface="Roboto Slab"/>
              <a:buNone/>
              <a:defRPr sz="1800" b="1" i="0" u="none" strike="noStrike" cap="none">
                <a:solidFill>
                  <a:schemeClr val="lt1"/>
                </a:solidFill>
                <a:latin typeface="Roboto Slab"/>
                <a:ea typeface="Roboto Slab"/>
                <a:cs typeface="Roboto Slab"/>
                <a:sym typeface="Roboto Slab"/>
              </a:defRPr>
            </a:lvl6pPr>
            <a:lvl7pPr marR="0" lvl="6" algn="l" rtl="0">
              <a:lnSpc>
                <a:spcPct val="100000"/>
              </a:lnSpc>
              <a:spcBef>
                <a:spcPts val="0"/>
              </a:spcBef>
              <a:spcAft>
                <a:spcPts val="0"/>
              </a:spcAft>
              <a:buClr>
                <a:schemeClr val="lt1"/>
              </a:buClr>
              <a:buSzPts val="1800"/>
              <a:buFont typeface="Roboto Slab"/>
              <a:buNone/>
              <a:defRPr sz="1800" b="1" i="0" u="none" strike="noStrike" cap="none">
                <a:solidFill>
                  <a:schemeClr val="lt1"/>
                </a:solidFill>
                <a:latin typeface="Roboto Slab"/>
                <a:ea typeface="Roboto Slab"/>
                <a:cs typeface="Roboto Slab"/>
                <a:sym typeface="Roboto Slab"/>
              </a:defRPr>
            </a:lvl7pPr>
            <a:lvl8pPr marR="0" lvl="7" algn="l" rtl="0">
              <a:lnSpc>
                <a:spcPct val="100000"/>
              </a:lnSpc>
              <a:spcBef>
                <a:spcPts val="0"/>
              </a:spcBef>
              <a:spcAft>
                <a:spcPts val="0"/>
              </a:spcAft>
              <a:buClr>
                <a:schemeClr val="lt1"/>
              </a:buClr>
              <a:buSzPts val="1800"/>
              <a:buFont typeface="Roboto Slab"/>
              <a:buNone/>
              <a:defRPr sz="1800" b="1" i="0" u="none" strike="noStrike" cap="none">
                <a:solidFill>
                  <a:schemeClr val="lt1"/>
                </a:solidFill>
                <a:latin typeface="Roboto Slab"/>
                <a:ea typeface="Roboto Slab"/>
                <a:cs typeface="Roboto Slab"/>
                <a:sym typeface="Roboto Slab"/>
              </a:defRPr>
            </a:lvl8pPr>
            <a:lvl9pPr marR="0" lvl="8" algn="l" rtl="0">
              <a:lnSpc>
                <a:spcPct val="100000"/>
              </a:lnSpc>
              <a:spcBef>
                <a:spcPts val="0"/>
              </a:spcBef>
              <a:spcAft>
                <a:spcPts val="0"/>
              </a:spcAft>
              <a:buClr>
                <a:schemeClr val="lt1"/>
              </a:buClr>
              <a:buSzPts val="1800"/>
              <a:buFont typeface="Roboto Slab"/>
              <a:buNone/>
              <a:defRPr sz="1800" b="1" i="0" u="none" strike="noStrike" cap="none">
                <a:solidFill>
                  <a:schemeClr val="lt1"/>
                </a:solidFill>
                <a:latin typeface="Roboto Slab"/>
                <a:ea typeface="Roboto Slab"/>
                <a:cs typeface="Roboto Slab"/>
                <a:sym typeface="Roboto Slab"/>
              </a:defRPr>
            </a:lvl9pPr>
          </a:lstStyle>
          <a:p>
            <a:pPr marL="36000" algn="ctr" eaLnBrk="1" fontAlgn="auto" hangingPunct="1">
              <a:defRPr/>
            </a:pPr>
            <a:r>
              <a:rPr lang="en-US" sz="4400" u="sng" dirty="0">
                <a:solidFill>
                  <a:schemeClr val="accent6">
                    <a:lumMod val="50000"/>
                  </a:schemeClr>
                </a:solidFill>
                <a:latin typeface="+mn-lt"/>
              </a:rPr>
              <a:t>MS Project</a:t>
            </a:r>
          </a:p>
          <a:p>
            <a:pPr marL="36000" algn="ctr" eaLnBrk="1" fontAlgn="auto" hangingPunct="1">
              <a:defRPr/>
            </a:pPr>
            <a:r>
              <a:rPr lang="en-US" sz="2800" dirty="0">
                <a:solidFill>
                  <a:schemeClr val="accent6">
                    <a:lumMod val="50000"/>
                  </a:schemeClr>
                </a:solidFill>
                <a:latin typeface="+mn-lt"/>
              </a:rPr>
              <a:t>Work in Progress Schemes</a:t>
            </a:r>
            <a:endParaRPr lang="en-US" sz="4800" u="sng" dirty="0">
              <a:solidFill>
                <a:schemeClr val="accent6">
                  <a:lumMod val="50000"/>
                </a:schemeClr>
              </a:solidFill>
              <a:latin typeface="+mn-lt"/>
            </a:endParaRPr>
          </a:p>
        </p:txBody>
      </p:sp>
    </p:spTree>
    <p:extLst>
      <p:ext uri="{BB962C8B-B14F-4D97-AF65-F5344CB8AC3E}">
        <p14:creationId xmlns:p14="http://schemas.microsoft.com/office/powerpoint/2010/main" val="24391440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672116" y="3105835"/>
            <a:ext cx="5210627" cy="646331"/>
          </a:xfrm>
          <a:prstGeom prst="rect">
            <a:avLst/>
          </a:prstGeom>
          <a:noFill/>
        </p:spPr>
        <p:txBody>
          <a:bodyPr wrap="square" rtlCol="0">
            <a:spAutoFit/>
          </a:bodyPr>
          <a:lstStyle/>
          <a:p>
            <a:r>
              <a:rPr lang="en-US" sz="3600" b="1" u="sng" dirty="0">
                <a:solidFill>
                  <a:schemeClr val="accent6">
                    <a:lumMod val="50000"/>
                  </a:schemeClr>
                </a:solidFill>
              </a:rPr>
              <a:t>Sample Site Visit Photos</a:t>
            </a:r>
            <a:endParaRPr lang="en-IN" sz="3600" b="1" u="sng" dirty="0">
              <a:solidFill>
                <a:schemeClr val="accent6">
                  <a:lumMod val="50000"/>
                </a:schemeClr>
              </a:solidFill>
            </a:endParaRPr>
          </a:p>
        </p:txBody>
      </p:sp>
    </p:spTree>
    <p:extLst>
      <p:ext uri="{BB962C8B-B14F-4D97-AF65-F5344CB8AC3E}">
        <p14:creationId xmlns:p14="http://schemas.microsoft.com/office/powerpoint/2010/main" val="37077458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483170" y="190714"/>
            <a:ext cx="11225662" cy="825228"/>
          </a:xfrm>
          <a:prstGeom prst="rect">
            <a:avLst/>
          </a:prstGeom>
          <a:solidFill>
            <a:schemeClr val="accent6">
              <a:lumMod val="20000"/>
              <a:lumOff val="80000"/>
            </a:schemeClr>
          </a:solidFill>
        </p:spPr>
        <p:txBody>
          <a:bodyPr vert="horz" lIns="89548" tIns="44772" rIns="89548" bIns="44772"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100" b="1" dirty="0" err="1">
                <a:latin typeface="+mn-lt"/>
              </a:rPr>
              <a:t>Taluka</a:t>
            </a:r>
            <a:r>
              <a:rPr lang="en-US" sz="3100" b="1" dirty="0">
                <a:latin typeface="+mn-lt"/>
              </a:rPr>
              <a:t> –  Akola</a:t>
            </a:r>
            <a:endParaRPr lang="en-IN" altLang="en-US" sz="3100" b="1" dirty="0">
              <a:latin typeface="+mn-lt"/>
            </a:endParaRPr>
          </a:p>
        </p:txBody>
      </p:sp>
      <p:pic>
        <p:nvPicPr>
          <p:cNvPr id="2050" name="Picture 2"/>
          <p:cNvPicPr preferRelativeResize="0">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5440" y="1268760"/>
            <a:ext cx="4320000" cy="25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preferRelativeResize="0">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16080" y="1268760"/>
            <a:ext cx="4320000" cy="25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preferRelativeResize="0">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16080" y="4149080"/>
            <a:ext cx="4320000" cy="25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3" name="Picture 5"/>
          <p:cNvPicPr preferRelativeResize="0">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45632" y="4149080"/>
            <a:ext cx="4320000" cy="25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txBox="1"/>
          <p:nvPr/>
        </p:nvSpPr>
        <p:spPr>
          <a:xfrm>
            <a:off x="483170" y="190714"/>
            <a:ext cx="11225662" cy="825228"/>
          </a:xfrm>
          <a:prstGeom prst="rect">
            <a:avLst/>
          </a:prstGeom>
          <a:solidFill>
            <a:schemeClr val="accent6">
              <a:lumMod val="20000"/>
              <a:lumOff val="80000"/>
            </a:schemeClr>
          </a:solidFill>
        </p:spPr>
        <p:txBody>
          <a:bodyPr vert="horz" lIns="89548" tIns="44772" rIns="89548" bIns="44772"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100" b="1" dirty="0" err="1">
                <a:latin typeface="+mn-lt"/>
              </a:rPr>
              <a:t>Taluka</a:t>
            </a:r>
            <a:r>
              <a:rPr lang="en-US" sz="3100" b="1" dirty="0">
                <a:latin typeface="+mn-lt"/>
              </a:rPr>
              <a:t> –  Akola</a:t>
            </a:r>
            <a:endParaRPr lang="en-IN" altLang="en-US" sz="3100" b="1" dirty="0">
              <a:latin typeface="+mn-lt"/>
            </a:endParaRPr>
          </a:p>
        </p:txBody>
      </p:sp>
      <p:pic>
        <p:nvPicPr>
          <p:cNvPr id="3074" name="Picture 2"/>
          <p:cNvPicPr preferRelativeResize="0">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9164" y="1274386"/>
            <a:ext cx="4320000" cy="25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preferRelativeResize="0">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24706" y="1274386"/>
            <a:ext cx="4320000" cy="25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6" name="Picture 4"/>
          <p:cNvPicPr preferRelativeResize="0">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1066" y="4149080"/>
            <a:ext cx="4320000" cy="25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7" name="Picture 5"/>
          <p:cNvPicPr preferRelativeResize="0">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27799" y="4157706"/>
            <a:ext cx="4320000" cy="25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p:nvPr/>
        </p:nvSpPr>
        <p:spPr>
          <a:xfrm>
            <a:off x="483170" y="190714"/>
            <a:ext cx="11225662" cy="825228"/>
          </a:xfrm>
          <a:prstGeom prst="rect">
            <a:avLst/>
          </a:prstGeom>
          <a:solidFill>
            <a:schemeClr val="accent6">
              <a:lumMod val="20000"/>
              <a:lumOff val="80000"/>
            </a:schemeClr>
          </a:solidFill>
        </p:spPr>
        <p:txBody>
          <a:bodyPr vert="horz" lIns="89548" tIns="44772" rIns="89548" bIns="44772"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100" b="1" dirty="0" err="1">
                <a:latin typeface="+mn-lt"/>
              </a:rPr>
              <a:t>Taluka</a:t>
            </a:r>
            <a:r>
              <a:rPr lang="en-US" sz="3100" b="1" dirty="0">
                <a:latin typeface="+mn-lt"/>
              </a:rPr>
              <a:t> –  </a:t>
            </a:r>
            <a:r>
              <a:rPr lang="en-US" sz="3100" b="1" dirty="0" err="1">
                <a:latin typeface="+mn-lt"/>
              </a:rPr>
              <a:t>Barshitakli</a:t>
            </a:r>
            <a:endParaRPr lang="en-IN" altLang="en-US" sz="3100" b="1" dirty="0">
              <a:latin typeface="+mn-lt"/>
            </a:endParaRPr>
          </a:p>
        </p:txBody>
      </p:sp>
      <p:pic>
        <p:nvPicPr>
          <p:cNvPr id="4098" name="Picture 2"/>
          <p:cNvPicPr preferRelativeResize="0">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8188" y="1277386"/>
            <a:ext cx="4320000" cy="25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preferRelativeResize="0">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24706" y="1268760"/>
            <a:ext cx="4320000" cy="25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0" name="Picture 4"/>
          <p:cNvPicPr preferRelativeResize="0">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8188" y="4157706"/>
            <a:ext cx="4320000" cy="25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1" name="Picture 5"/>
          <p:cNvPicPr preferRelativeResize="0">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24706" y="4157706"/>
            <a:ext cx="4320000" cy="25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p:nvPr/>
        </p:nvSpPr>
        <p:spPr>
          <a:xfrm>
            <a:off x="483170" y="190714"/>
            <a:ext cx="11225662" cy="825228"/>
          </a:xfrm>
          <a:prstGeom prst="rect">
            <a:avLst/>
          </a:prstGeom>
          <a:solidFill>
            <a:schemeClr val="accent6">
              <a:lumMod val="20000"/>
              <a:lumOff val="80000"/>
            </a:schemeClr>
          </a:solidFill>
        </p:spPr>
        <p:txBody>
          <a:bodyPr vert="horz" lIns="89548" tIns="44772" rIns="89548" bIns="44772"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100" b="1" dirty="0" err="1">
                <a:latin typeface="+mn-lt"/>
              </a:rPr>
              <a:t>Taluka</a:t>
            </a:r>
            <a:r>
              <a:rPr lang="en-US" sz="3100" b="1" dirty="0">
                <a:latin typeface="+mn-lt"/>
              </a:rPr>
              <a:t> –  </a:t>
            </a:r>
            <a:r>
              <a:rPr lang="en-US" sz="3100" b="1" dirty="0" err="1">
                <a:latin typeface="+mn-lt"/>
              </a:rPr>
              <a:t>Barshitakli</a:t>
            </a:r>
            <a:endParaRPr lang="en-IN" altLang="en-US" sz="3100" b="1" dirty="0">
              <a:latin typeface="+mn-lt"/>
            </a:endParaRPr>
          </a:p>
        </p:txBody>
      </p:sp>
      <p:pic>
        <p:nvPicPr>
          <p:cNvPr id="5122" name="Picture 2"/>
          <p:cNvPicPr preferRelativeResize="0">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2188" y="1265760"/>
            <a:ext cx="4320000" cy="25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3" name="Picture 3"/>
          <p:cNvPicPr preferRelativeResize="0">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24804" y="4157706"/>
            <a:ext cx="4320000" cy="25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4" name="Picture 4"/>
          <p:cNvPicPr preferRelativeResize="0">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24706" y="1265760"/>
            <a:ext cx="4320000" cy="25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5" name="Picture 5"/>
          <p:cNvPicPr preferRelativeResize="0">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8818" y="4157706"/>
            <a:ext cx="4320000" cy="25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p:nvPr/>
        </p:nvSpPr>
        <p:spPr>
          <a:xfrm>
            <a:off x="483170" y="190714"/>
            <a:ext cx="11225662" cy="825228"/>
          </a:xfrm>
          <a:prstGeom prst="rect">
            <a:avLst/>
          </a:prstGeom>
          <a:solidFill>
            <a:schemeClr val="accent6">
              <a:lumMod val="20000"/>
              <a:lumOff val="80000"/>
            </a:schemeClr>
          </a:solidFill>
        </p:spPr>
        <p:txBody>
          <a:bodyPr vert="horz" lIns="89548" tIns="44772" rIns="89548" bIns="44772"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100" b="1" dirty="0" err="1">
                <a:latin typeface="+mn-lt"/>
              </a:rPr>
              <a:t>Taluka</a:t>
            </a:r>
            <a:r>
              <a:rPr lang="en-US" sz="3100" b="1" dirty="0">
                <a:latin typeface="+mn-lt"/>
              </a:rPr>
              <a:t> –  </a:t>
            </a:r>
            <a:r>
              <a:rPr lang="en-US" sz="3100" b="1" dirty="0" err="1">
                <a:latin typeface="+mn-lt"/>
              </a:rPr>
              <a:t>Balapur</a:t>
            </a:r>
            <a:r>
              <a:rPr lang="en-US" sz="3100" b="1" dirty="0">
                <a:latin typeface="+mn-lt"/>
              </a:rPr>
              <a:t> </a:t>
            </a:r>
            <a:endParaRPr lang="en-IN" altLang="en-US" sz="3100" b="1" dirty="0">
              <a:latin typeface="+mn-lt"/>
            </a:endParaRPr>
          </a:p>
        </p:txBody>
      </p:sp>
      <p:pic>
        <p:nvPicPr>
          <p:cNvPr id="6146" name="Picture 2"/>
          <p:cNvPicPr preferRelativeResize="0">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8188" y="1275975"/>
            <a:ext cx="4320000" cy="25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7" name="Picture 3"/>
          <p:cNvPicPr preferRelativeResize="0">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24706" y="1264941"/>
            <a:ext cx="4320000" cy="25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8" name="Picture 4"/>
          <p:cNvPicPr preferRelativeResize="0">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26346" y="4146584"/>
            <a:ext cx="4320000" cy="25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50" name="Picture 6"/>
          <p:cNvPicPr preferRelativeResize="0">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8188" y="4157706"/>
            <a:ext cx="4320000" cy="25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p:nvPr/>
        </p:nvSpPr>
        <p:spPr>
          <a:xfrm>
            <a:off x="483170" y="190714"/>
            <a:ext cx="11225662" cy="825228"/>
          </a:xfrm>
          <a:prstGeom prst="rect">
            <a:avLst/>
          </a:prstGeom>
          <a:solidFill>
            <a:schemeClr val="accent6">
              <a:lumMod val="20000"/>
              <a:lumOff val="80000"/>
            </a:schemeClr>
          </a:solidFill>
        </p:spPr>
        <p:txBody>
          <a:bodyPr vert="horz" lIns="89548" tIns="44772" rIns="89548" bIns="44772"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100" b="1" dirty="0" err="1">
                <a:latin typeface="+mn-lt"/>
              </a:rPr>
              <a:t>Taluka</a:t>
            </a:r>
            <a:r>
              <a:rPr lang="en-US" sz="3100" b="1" dirty="0">
                <a:latin typeface="+mn-lt"/>
              </a:rPr>
              <a:t> – </a:t>
            </a:r>
            <a:r>
              <a:rPr lang="en-US" sz="3100" b="1" dirty="0" err="1">
                <a:latin typeface="+mn-lt"/>
              </a:rPr>
              <a:t>Patur</a:t>
            </a:r>
            <a:r>
              <a:rPr lang="en-US" sz="3100" b="1" dirty="0">
                <a:latin typeface="+mn-lt"/>
              </a:rPr>
              <a:t>   </a:t>
            </a:r>
            <a:endParaRPr lang="en-IN" altLang="en-US" sz="3100" b="1" dirty="0">
              <a:latin typeface="+mn-lt"/>
            </a:endParaRPr>
          </a:p>
        </p:txBody>
      </p:sp>
      <p:pic>
        <p:nvPicPr>
          <p:cNvPr id="7170" name="Picture 2"/>
          <p:cNvPicPr preferRelativeResize="0">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5188" y="1277386"/>
            <a:ext cx="4320000" cy="25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1" name="Picture 3"/>
          <p:cNvPicPr preferRelativeResize="0">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24441" y="1277386"/>
            <a:ext cx="4320000" cy="25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2" name="Picture 4"/>
          <p:cNvPicPr preferRelativeResize="0">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21444" y="4158573"/>
            <a:ext cx="4320000" cy="25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3" name="Picture 5"/>
          <p:cNvPicPr preferRelativeResize="0">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6836" y="4149080"/>
            <a:ext cx="4320000" cy="25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p:nvPr/>
        </p:nvSpPr>
        <p:spPr>
          <a:xfrm>
            <a:off x="483170" y="190714"/>
            <a:ext cx="11225662" cy="825228"/>
          </a:xfrm>
          <a:prstGeom prst="rect">
            <a:avLst/>
          </a:prstGeom>
          <a:solidFill>
            <a:schemeClr val="accent6">
              <a:lumMod val="20000"/>
              <a:lumOff val="80000"/>
            </a:schemeClr>
          </a:solidFill>
        </p:spPr>
        <p:txBody>
          <a:bodyPr vert="horz" lIns="89548" tIns="44772" rIns="89548" bIns="44772"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100" b="1" dirty="0" err="1">
                <a:latin typeface="+mn-lt"/>
              </a:rPr>
              <a:t>Taluka</a:t>
            </a:r>
            <a:r>
              <a:rPr lang="en-US" sz="3100" b="1" dirty="0">
                <a:latin typeface="+mn-lt"/>
              </a:rPr>
              <a:t> – </a:t>
            </a:r>
            <a:r>
              <a:rPr lang="en-US" sz="3100" b="1" dirty="0" err="1">
                <a:latin typeface="+mn-lt"/>
              </a:rPr>
              <a:t>Patur</a:t>
            </a:r>
            <a:r>
              <a:rPr lang="en-US" sz="3100" b="1" dirty="0">
                <a:latin typeface="+mn-lt"/>
              </a:rPr>
              <a:t>   </a:t>
            </a:r>
            <a:endParaRPr lang="en-IN" altLang="en-US" sz="3100" b="1" dirty="0">
              <a:latin typeface="+mn-lt"/>
            </a:endParaRPr>
          </a:p>
        </p:txBody>
      </p:sp>
      <p:pic>
        <p:nvPicPr>
          <p:cNvPr id="8194" name="Picture 2"/>
          <p:cNvPicPr preferRelativeResize="0">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8188" y="1277386"/>
            <a:ext cx="4320000" cy="25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5" name="Picture 3"/>
          <p:cNvPicPr preferRelativeResize="0">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24706" y="1277386"/>
            <a:ext cx="4320000" cy="25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6" name="Picture 4"/>
          <p:cNvPicPr preferRelativeResize="0">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36066" y="4160841"/>
            <a:ext cx="4320000" cy="25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7" name="Picture 5"/>
          <p:cNvPicPr preferRelativeResize="0">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5188" y="4160841"/>
            <a:ext cx="4320000" cy="25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p:nvPr/>
        </p:nvSpPr>
        <p:spPr>
          <a:xfrm>
            <a:off x="483170" y="190714"/>
            <a:ext cx="11225662" cy="825228"/>
          </a:xfrm>
          <a:prstGeom prst="rect">
            <a:avLst/>
          </a:prstGeom>
          <a:solidFill>
            <a:schemeClr val="accent6">
              <a:lumMod val="20000"/>
              <a:lumOff val="80000"/>
            </a:schemeClr>
          </a:solidFill>
        </p:spPr>
        <p:txBody>
          <a:bodyPr vert="horz" lIns="89548" tIns="44772" rIns="89548" bIns="44772"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100" b="1" dirty="0" err="1">
                <a:latin typeface="+mn-lt"/>
              </a:rPr>
              <a:t>Taluka</a:t>
            </a:r>
            <a:r>
              <a:rPr lang="en-US" sz="3100" b="1" dirty="0">
                <a:latin typeface="+mn-lt"/>
              </a:rPr>
              <a:t> – </a:t>
            </a:r>
            <a:r>
              <a:rPr lang="en-US" sz="3100" b="1" dirty="0" err="1">
                <a:latin typeface="+mn-lt"/>
              </a:rPr>
              <a:t>Murtijapur</a:t>
            </a:r>
            <a:endParaRPr lang="en-IN" altLang="en-US" sz="3100" b="1" dirty="0">
              <a:latin typeface="+mn-lt"/>
            </a:endParaRPr>
          </a:p>
        </p:txBody>
      </p:sp>
      <p:pic>
        <p:nvPicPr>
          <p:cNvPr id="9218" name="Picture 2"/>
          <p:cNvPicPr preferRelativeResize="0">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7814" y="1277386"/>
            <a:ext cx="4320000" cy="25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19" name="Picture 3"/>
          <p:cNvPicPr preferRelativeResize="0">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16080" y="1267531"/>
            <a:ext cx="4320000" cy="25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20" name="Picture 4"/>
          <p:cNvPicPr preferRelativeResize="0">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7814" y="4158570"/>
            <a:ext cx="4320000" cy="25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22" name="Picture 6"/>
          <p:cNvPicPr preferRelativeResize="0">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24706" y="4149080"/>
            <a:ext cx="4320000" cy="25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207817" y="143452"/>
            <a:ext cx="11776365" cy="799978"/>
          </a:xfrm>
          <a:solidFill>
            <a:schemeClr val="accent4">
              <a:lumMod val="20000"/>
              <a:lumOff val="80000"/>
            </a:schemeClr>
          </a:solidFill>
        </p:spPr>
        <p:txBody>
          <a:bodyPr>
            <a:normAutofit fontScale="90000"/>
          </a:bodyPr>
          <a:lstStyle/>
          <a:p>
            <a:pPr algn="ctr"/>
            <a:r>
              <a:rPr lang="en-US" sz="4000" b="1" u="sng" dirty="0">
                <a:solidFill>
                  <a:prstClr val="black"/>
                </a:solidFill>
                <a:latin typeface="Calibri"/>
              </a:rPr>
              <a:t>Executive Summary</a:t>
            </a:r>
            <a:br>
              <a:rPr lang="en-US" sz="4000" b="1" dirty="0">
                <a:solidFill>
                  <a:prstClr val="black"/>
                </a:solidFill>
                <a:latin typeface="Calibri"/>
              </a:rPr>
            </a:br>
            <a:r>
              <a:rPr lang="en-US" sz="2500" b="1" dirty="0">
                <a:solidFill>
                  <a:prstClr val="black"/>
                </a:solidFill>
                <a:latin typeface="Calibri"/>
              </a:rPr>
              <a:t>Work in Progress Schemes</a:t>
            </a:r>
            <a:endParaRPr lang="en-US" b="1" dirty="0"/>
          </a:p>
        </p:txBody>
      </p:sp>
      <p:graphicFrame>
        <p:nvGraphicFramePr>
          <p:cNvPr id="4" name="Content Placeholder 8"/>
          <p:cNvGraphicFramePr>
            <a:graphicFrameLocks/>
          </p:cNvGraphicFramePr>
          <p:nvPr>
            <p:extLst>
              <p:ext uri="{D42A27DB-BD31-4B8C-83A1-F6EECF244321}">
                <p14:modId xmlns:p14="http://schemas.microsoft.com/office/powerpoint/2010/main" val="394296236"/>
              </p:ext>
            </p:extLst>
          </p:nvPr>
        </p:nvGraphicFramePr>
        <p:xfrm>
          <a:off x="373109" y="1129665"/>
          <a:ext cx="11470547" cy="5283303"/>
        </p:xfrm>
        <a:graphic>
          <a:graphicData uri="http://schemas.openxmlformats.org/drawingml/2006/table">
            <a:tbl>
              <a:tblPr/>
              <a:tblGrid>
                <a:gridCol w="1550785">
                  <a:extLst>
                    <a:ext uri="{9D8B030D-6E8A-4147-A177-3AD203B41FA5}">
                      <a16:colId xmlns:a16="http://schemas.microsoft.com/office/drawing/2014/main" val="20000"/>
                    </a:ext>
                  </a:extLst>
                </a:gridCol>
                <a:gridCol w="1200317">
                  <a:extLst>
                    <a:ext uri="{9D8B030D-6E8A-4147-A177-3AD203B41FA5}">
                      <a16:colId xmlns:a16="http://schemas.microsoft.com/office/drawing/2014/main" val="20001"/>
                    </a:ext>
                  </a:extLst>
                </a:gridCol>
                <a:gridCol w="1630438">
                  <a:extLst>
                    <a:ext uri="{9D8B030D-6E8A-4147-A177-3AD203B41FA5}">
                      <a16:colId xmlns:a16="http://schemas.microsoft.com/office/drawing/2014/main" val="20002"/>
                    </a:ext>
                  </a:extLst>
                </a:gridCol>
                <a:gridCol w="1349925">
                  <a:extLst>
                    <a:ext uri="{9D8B030D-6E8A-4147-A177-3AD203B41FA5}">
                      <a16:colId xmlns:a16="http://schemas.microsoft.com/office/drawing/2014/main" val="20003"/>
                    </a:ext>
                  </a:extLst>
                </a:gridCol>
                <a:gridCol w="1402563">
                  <a:extLst>
                    <a:ext uri="{9D8B030D-6E8A-4147-A177-3AD203B41FA5}">
                      <a16:colId xmlns:a16="http://schemas.microsoft.com/office/drawing/2014/main" val="20004"/>
                    </a:ext>
                  </a:extLst>
                </a:gridCol>
                <a:gridCol w="1313215">
                  <a:extLst>
                    <a:ext uri="{9D8B030D-6E8A-4147-A177-3AD203B41FA5}">
                      <a16:colId xmlns:a16="http://schemas.microsoft.com/office/drawing/2014/main" val="20005"/>
                    </a:ext>
                  </a:extLst>
                </a:gridCol>
                <a:gridCol w="1421957">
                  <a:extLst>
                    <a:ext uri="{9D8B030D-6E8A-4147-A177-3AD203B41FA5}">
                      <a16:colId xmlns:a16="http://schemas.microsoft.com/office/drawing/2014/main" val="20006"/>
                    </a:ext>
                  </a:extLst>
                </a:gridCol>
                <a:gridCol w="1601347">
                  <a:extLst>
                    <a:ext uri="{9D8B030D-6E8A-4147-A177-3AD203B41FA5}">
                      <a16:colId xmlns:a16="http://schemas.microsoft.com/office/drawing/2014/main" val="20007"/>
                    </a:ext>
                  </a:extLst>
                </a:gridCol>
              </a:tblGrid>
              <a:tr h="393217">
                <a:tc rowSpan="2">
                  <a:txBody>
                    <a:bodyPr/>
                    <a:lstStyle/>
                    <a:p>
                      <a:pPr algn="ctr" fontAlgn="ctr"/>
                      <a:r>
                        <a:rPr lang="en-IN" sz="1600" b="1" i="0" u="none" strike="noStrike" dirty="0" err="1">
                          <a:solidFill>
                            <a:srgbClr val="000000"/>
                          </a:solidFill>
                          <a:effectLst/>
                          <a:latin typeface="Calibri" panose="020F0502020204030204"/>
                        </a:rPr>
                        <a:t>Taluka</a:t>
                      </a:r>
                    </a:p>
                  </a:txBody>
                  <a:tcPr marL="9525" marR="9525" marT="9525"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1">
                        <a:lumMod val="20000"/>
                        <a:lumOff val="80000"/>
                      </a:schemeClr>
                    </a:solidFill>
                  </a:tcPr>
                </a:tc>
                <a:tc rowSpan="2">
                  <a:txBody>
                    <a:bodyPr/>
                    <a:lstStyle/>
                    <a:p>
                      <a:pPr algn="ctr" fontAlgn="ctr"/>
                      <a:r>
                        <a:rPr lang="en-IN" sz="1600" b="1" i="0" u="none" strike="noStrike" dirty="0">
                          <a:solidFill>
                            <a:srgbClr val="000000"/>
                          </a:solidFill>
                          <a:effectLst/>
                          <a:latin typeface="Calibri" panose="020F0502020204030204"/>
                        </a:rPr>
                        <a:t>Category</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1">
                        <a:lumMod val="20000"/>
                        <a:lumOff val="80000"/>
                      </a:schemeClr>
                    </a:solidFill>
                  </a:tcPr>
                </a:tc>
                <a:tc rowSpan="2">
                  <a:txBody>
                    <a:bodyPr/>
                    <a:lstStyle/>
                    <a:p>
                      <a:pPr algn="ctr" fontAlgn="ctr"/>
                      <a:r>
                        <a:rPr lang="en-IN" sz="1600" b="1" i="0" u="none" strike="noStrike" dirty="0">
                          <a:solidFill>
                            <a:srgbClr val="000000"/>
                          </a:solidFill>
                          <a:effectLst/>
                          <a:latin typeface="Calibri" panose="020F0502020204030204"/>
                        </a:rPr>
                        <a:t>No. of Schemes</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1">
                        <a:lumMod val="20000"/>
                        <a:lumOff val="80000"/>
                      </a:schemeClr>
                    </a:solidFill>
                  </a:tcPr>
                </a:tc>
                <a:tc gridSpan="5">
                  <a:txBody>
                    <a:bodyPr/>
                    <a:lstStyle/>
                    <a:p>
                      <a:pPr algn="ctr" fontAlgn="b"/>
                      <a:r>
                        <a:rPr lang="en-US" sz="1600" b="1" i="0" u="none" strike="noStrike" dirty="0">
                          <a:solidFill>
                            <a:srgbClr val="000000"/>
                          </a:solidFill>
                          <a:effectLst/>
                          <a:latin typeface="Calibri" panose="020F0502020204030204"/>
                        </a:rPr>
                        <a:t>No. of Schemes based on Physical Progress %</a:t>
                      </a:r>
                    </a:p>
                  </a:txBody>
                  <a:tcPr marL="9525" marR="9525" marT="9525"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93217">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ctr" fontAlgn="b"/>
                      <a:r>
                        <a:rPr lang="en-IN" sz="1600" b="1" i="0" u="none" strike="noStrike" dirty="0">
                          <a:solidFill>
                            <a:srgbClr val="000000"/>
                          </a:solidFill>
                          <a:effectLst/>
                          <a:latin typeface="Calibri" panose="020F0502020204030204"/>
                        </a:rPr>
                        <a:t>&lt; 25%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fontAlgn="b"/>
                      <a:r>
                        <a:rPr lang="en-IN" sz="1600" b="1" i="0" u="none" strike="noStrike" dirty="0">
                          <a:solidFill>
                            <a:srgbClr val="000000"/>
                          </a:solidFill>
                          <a:effectLst/>
                          <a:latin typeface="Calibri" panose="020F0502020204030204"/>
                        </a:rPr>
                        <a:t>25 &lt;</a:t>
                      </a:r>
                      <a:r>
                        <a:rPr lang="en-IN" sz="1600" b="1" i="0" u="none" strike="noStrike" baseline="0" dirty="0">
                          <a:solidFill>
                            <a:srgbClr val="000000"/>
                          </a:solidFill>
                          <a:effectLst/>
                          <a:latin typeface="Calibri" panose="020F0502020204030204"/>
                        </a:rPr>
                        <a:t> </a:t>
                      </a:r>
                      <a:r>
                        <a:rPr lang="en-IN" sz="1600" b="1" i="0" u="none" strike="noStrike" dirty="0">
                          <a:solidFill>
                            <a:srgbClr val="000000"/>
                          </a:solidFill>
                          <a:effectLst/>
                          <a:latin typeface="Calibri" panose="020F0502020204030204"/>
                        </a:rPr>
                        <a:t>50%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fontAlgn="b"/>
                      <a:r>
                        <a:rPr lang="en-IN" sz="1600" b="1" i="0" u="none" strike="noStrike" dirty="0">
                          <a:solidFill>
                            <a:srgbClr val="000000"/>
                          </a:solidFill>
                          <a:effectLst/>
                          <a:latin typeface="Calibri" panose="020F0502020204030204"/>
                        </a:rPr>
                        <a:t>50</a:t>
                      </a:r>
                      <a:r>
                        <a:rPr lang="en-IN" sz="1600" b="1" i="0" u="none" strike="noStrike" baseline="0" dirty="0">
                          <a:solidFill>
                            <a:srgbClr val="000000"/>
                          </a:solidFill>
                          <a:effectLst/>
                          <a:latin typeface="Calibri" panose="020F0502020204030204"/>
                        </a:rPr>
                        <a:t> &lt; </a:t>
                      </a:r>
                      <a:r>
                        <a:rPr lang="en-IN" sz="1600" b="1" i="0" u="none" strike="noStrike" dirty="0">
                          <a:solidFill>
                            <a:srgbClr val="000000"/>
                          </a:solidFill>
                          <a:effectLst/>
                          <a:latin typeface="Calibri" panose="020F0502020204030204"/>
                        </a:rPr>
                        <a:t>75%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fontAlgn="b"/>
                      <a:r>
                        <a:rPr lang="en-IN" sz="1600" b="1" i="0" u="none" strike="noStrike" dirty="0">
                          <a:solidFill>
                            <a:srgbClr val="000000"/>
                          </a:solidFill>
                          <a:effectLst/>
                          <a:latin typeface="Calibri" panose="020F0502020204030204"/>
                        </a:rPr>
                        <a:t>75</a:t>
                      </a:r>
                      <a:r>
                        <a:rPr lang="en-IN" sz="1600" b="1" i="0" u="none" strike="noStrike" baseline="0" dirty="0">
                          <a:solidFill>
                            <a:srgbClr val="000000"/>
                          </a:solidFill>
                          <a:effectLst/>
                          <a:latin typeface="Calibri" panose="020F0502020204030204"/>
                        </a:rPr>
                        <a:t> &lt; </a:t>
                      </a:r>
                      <a:r>
                        <a:rPr lang="en-IN" sz="1600" b="1" i="0" u="none" strike="noStrike" dirty="0">
                          <a:solidFill>
                            <a:srgbClr val="000000"/>
                          </a:solidFill>
                          <a:effectLst/>
                          <a:latin typeface="Calibri" panose="020F0502020204030204"/>
                        </a:rPr>
                        <a:t>100%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fontAlgn="b"/>
                      <a:r>
                        <a:rPr lang="en-IN" sz="1600" b="1" i="0" u="none" strike="noStrike" dirty="0">
                          <a:solidFill>
                            <a:srgbClr val="000000"/>
                          </a:solidFill>
                          <a:effectLst/>
                          <a:latin typeface="Calibri" panose="020F0502020204030204"/>
                        </a:rPr>
                        <a:t>Commissioned</a:t>
                      </a:r>
                    </a:p>
                  </a:txBody>
                  <a:tcPr marL="9525" marR="9525" marT="9525"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1"/>
                  </a:ext>
                </a:extLst>
              </a:tr>
              <a:tr h="345913">
                <a:tc rowSpan="2">
                  <a:txBody>
                    <a:bodyPr/>
                    <a:lstStyle/>
                    <a:p>
                      <a:pPr algn="ctr" rtl="0" fontAlgn="ctr"/>
                      <a:r>
                        <a:rPr lang="en-IN" sz="1400" b="1" dirty="0">
                          <a:effectLst/>
                          <a:latin typeface="Calibri" panose="020F0502020204030204" pitchFamily="34" charset="0"/>
                        </a:rPr>
                        <a:t>Akola</a:t>
                      </a:r>
                    </a:p>
                  </a:txBody>
                  <a:tcPr marL="22860" marR="22860" marT="15240" marB="1524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en-IN" sz="1400" b="0" dirty="0">
                          <a:effectLst/>
                          <a:latin typeface="Calibri" panose="020F0502020204030204" pitchFamily="34" charset="0"/>
                        </a:rPr>
                        <a:t>Retro</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effectLst/>
                          <a:latin typeface="Calibri" panose="020F0502020204030204" pitchFamily="34" charset="0"/>
                        </a:rPr>
                        <a:t>19</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effectLst/>
                          <a:latin typeface="Calibri" panose="020F0502020204030204" pitchFamily="34" charset="0"/>
                        </a:rPr>
                        <a:t>14</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effectLst/>
                          <a:latin typeface="Calibri" panose="020F0502020204030204" pitchFamily="34" charset="0"/>
                        </a:rPr>
                        <a:t>1</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effectLst/>
                          <a:latin typeface="Calibri" panose="020F0502020204030204" pitchFamily="34" charset="0"/>
                        </a:rPr>
                        <a:t>1</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effectLst/>
                          <a:latin typeface="Calibri" panose="020F0502020204030204" pitchFamily="34" charset="0"/>
                        </a:rPr>
                        <a:t>3</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solidFill>
                            <a:srgbClr val="FFFFFF"/>
                          </a:solidFill>
                          <a:effectLst/>
                          <a:latin typeface="Calibri" panose="020F0502020204030204" pitchFamily="34" charset="0"/>
                        </a:rPr>
                        <a:t>0</a:t>
                      </a:r>
                    </a:p>
                  </a:txBody>
                  <a:tcPr marL="22860" marR="22860" marT="15240" marB="1524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45913">
                <a:tc vMerge="1">
                  <a:txBody>
                    <a:bodyPr/>
                    <a:lstStyle/>
                    <a:p>
                      <a:endParaRPr lang="en-IN"/>
                    </a:p>
                  </a:txBody>
                  <a:tcPr/>
                </a:tc>
                <a:tc>
                  <a:txBody>
                    <a:bodyPr/>
                    <a:lstStyle/>
                    <a:p>
                      <a:pPr algn="ctr" rtl="0" fontAlgn="b"/>
                      <a:r>
                        <a:rPr lang="en-IN" sz="1400" b="0">
                          <a:effectLst/>
                          <a:latin typeface="Calibri" panose="020F0502020204030204" pitchFamily="34" charset="0"/>
                        </a:rPr>
                        <a:t>New</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effectLst/>
                          <a:latin typeface="Calibri" panose="020F0502020204030204" pitchFamily="34" charset="0"/>
                        </a:rPr>
                        <a:t>2</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effectLst/>
                          <a:latin typeface="Calibri" panose="020F0502020204030204" pitchFamily="34" charset="0"/>
                        </a:rPr>
                        <a:t>2</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solidFill>
                            <a:srgbClr val="FFFFFF"/>
                          </a:solidFill>
                          <a:effectLst/>
                          <a:latin typeface="Calibri" panose="020F0502020204030204" pitchFamily="34" charset="0"/>
                        </a:rPr>
                        <a:t>0</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solidFill>
                            <a:srgbClr val="FFFFFF"/>
                          </a:solidFill>
                          <a:effectLst/>
                          <a:latin typeface="Calibri" panose="020F0502020204030204" pitchFamily="34" charset="0"/>
                        </a:rPr>
                        <a:t>0</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solidFill>
                            <a:srgbClr val="FFFFFF"/>
                          </a:solidFill>
                          <a:effectLst/>
                          <a:latin typeface="Calibri" panose="020F0502020204030204" pitchFamily="34" charset="0"/>
                        </a:rPr>
                        <a:t>0</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solidFill>
                            <a:srgbClr val="FFFFFF"/>
                          </a:solidFill>
                          <a:effectLst/>
                          <a:latin typeface="Calibri" panose="020F0502020204030204" pitchFamily="34" charset="0"/>
                        </a:rPr>
                        <a:t>0</a:t>
                      </a:r>
                    </a:p>
                  </a:txBody>
                  <a:tcPr marL="22860" marR="22860" marT="15240" marB="1524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345913">
                <a:tc rowSpan="2">
                  <a:txBody>
                    <a:bodyPr/>
                    <a:lstStyle/>
                    <a:p>
                      <a:pPr algn="ctr" rtl="0" fontAlgn="ctr"/>
                      <a:r>
                        <a:rPr lang="en-IN" sz="1400" b="1" dirty="0" err="1">
                          <a:effectLst/>
                          <a:latin typeface="Calibri" panose="020F0502020204030204" pitchFamily="34" charset="0"/>
                        </a:rPr>
                        <a:t>Balapur</a:t>
                      </a:r>
                      <a:endParaRPr lang="en-IN" sz="1400" b="1" dirty="0">
                        <a:effectLst/>
                        <a:latin typeface="Calibri" panose="020F0502020204030204" pitchFamily="34" charset="0"/>
                      </a:endParaRPr>
                    </a:p>
                  </a:txBody>
                  <a:tcPr marL="22860" marR="22860" marT="15240" marB="1524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en-IN" sz="1400" b="0">
                          <a:effectLst/>
                          <a:latin typeface="Calibri" panose="020F0502020204030204" pitchFamily="34" charset="0"/>
                        </a:rPr>
                        <a:t>Retro</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effectLst/>
                          <a:latin typeface="Calibri" panose="020F0502020204030204" pitchFamily="34" charset="0"/>
                        </a:rPr>
                        <a:t>12</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effectLst/>
                          <a:latin typeface="Calibri" panose="020F0502020204030204" pitchFamily="34" charset="0"/>
                        </a:rPr>
                        <a:t>10</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effectLst/>
                          <a:latin typeface="Calibri" panose="020F0502020204030204" pitchFamily="34" charset="0"/>
                        </a:rPr>
                        <a:t>2</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solidFill>
                            <a:srgbClr val="FFFFFF"/>
                          </a:solidFill>
                          <a:effectLst/>
                          <a:latin typeface="Calibri" panose="020F0502020204030204" pitchFamily="34" charset="0"/>
                        </a:rPr>
                        <a:t>0</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solidFill>
                            <a:srgbClr val="FFFFFF"/>
                          </a:solidFill>
                          <a:effectLst/>
                          <a:latin typeface="Calibri" panose="020F0502020204030204" pitchFamily="34" charset="0"/>
                        </a:rPr>
                        <a:t>0</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solidFill>
                            <a:srgbClr val="FFFFFF"/>
                          </a:solidFill>
                          <a:effectLst/>
                          <a:latin typeface="Calibri" panose="020F0502020204030204" pitchFamily="34" charset="0"/>
                        </a:rPr>
                        <a:t>0</a:t>
                      </a:r>
                    </a:p>
                  </a:txBody>
                  <a:tcPr marL="22860" marR="22860" marT="15240" marB="1524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345913">
                <a:tc vMerge="1">
                  <a:txBody>
                    <a:bodyPr/>
                    <a:lstStyle/>
                    <a:p>
                      <a:endParaRPr lang="en-IN"/>
                    </a:p>
                  </a:txBody>
                  <a:tcP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en-IN" sz="1400" b="0">
                          <a:effectLst/>
                          <a:latin typeface="Calibri" panose="020F0502020204030204" pitchFamily="34" charset="0"/>
                        </a:rPr>
                        <a:t>New</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dirty="0">
                          <a:solidFill>
                            <a:srgbClr val="FFFFFF"/>
                          </a:solidFill>
                          <a:effectLst/>
                          <a:latin typeface="Calibri" panose="020F0502020204030204" pitchFamily="34" charset="0"/>
                        </a:rPr>
                        <a:t>0</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solidFill>
                            <a:srgbClr val="FFFFFF"/>
                          </a:solidFill>
                          <a:effectLst/>
                          <a:latin typeface="Calibri" panose="020F0502020204030204" pitchFamily="34" charset="0"/>
                        </a:rPr>
                        <a:t>0</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solidFill>
                            <a:srgbClr val="FFFFFF"/>
                          </a:solidFill>
                          <a:effectLst/>
                          <a:latin typeface="Calibri" panose="020F0502020204030204" pitchFamily="34" charset="0"/>
                        </a:rPr>
                        <a:t>0</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solidFill>
                            <a:srgbClr val="FFFFFF"/>
                          </a:solidFill>
                          <a:effectLst/>
                          <a:latin typeface="Calibri" panose="020F0502020204030204" pitchFamily="34" charset="0"/>
                        </a:rPr>
                        <a:t>0</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solidFill>
                            <a:srgbClr val="FFFFFF"/>
                          </a:solidFill>
                          <a:effectLst/>
                          <a:latin typeface="Calibri" panose="020F0502020204030204" pitchFamily="34" charset="0"/>
                        </a:rPr>
                        <a:t>0</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solidFill>
                            <a:srgbClr val="FFFFFF"/>
                          </a:solidFill>
                          <a:effectLst/>
                          <a:latin typeface="Calibri" panose="020F0502020204030204" pitchFamily="34" charset="0"/>
                        </a:rPr>
                        <a:t>0</a:t>
                      </a:r>
                    </a:p>
                  </a:txBody>
                  <a:tcPr marL="22860" marR="22860" marT="15240" marB="1524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345913">
                <a:tc rowSpan="2">
                  <a:txBody>
                    <a:bodyPr/>
                    <a:lstStyle/>
                    <a:p>
                      <a:pPr algn="ctr" rtl="0" fontAlgn="ctr"/>
                      <a:r>
                        <a:rPr lang="en-IN" sz="1400" b="1" dirty="0" err="1">
                          <a:effectLst/>
                          <a:latin typeface="Calibri" panose="020F0502020204030204" pitchFamily="34" charset="0"/>
                        </a:rPr>
                        <a:t>Barshitakali</a:t>
                      </a:r>
                      <a:endParaRPr lang="en-IN" sz="1400" b="1" dirty="0">
                        <a:effectLst/>
                        <a:latin typeface="Calibri" panose="020F0502020204030204" pitchFamily="34" charset="0"/>
                      </a:endParaRPr>
                    </a:p>
                  </a:txBody>
                  <a:tcPr marL="22860" marR="22860" marT="15240" marB="1524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en-IN" sz="1400" b="0">
                          <a:effectLst/>
                          <a:latin typeface="Calibri" panose="020F0502020204030204" pitchFamily="34" charset="0"/>
                        </a:rPr>
                        <a:t>Retro</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effectLst/>
                          <a:latin typeface="Calibri" panose="020F0502020204030204" pitchFamily="34" charset="0"/>
                        </a:rPr>
                        <a:t>40</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dirty="0">
                          <a:effectLst/>
                          <a:latin typeface="Calibri" panose="020F0502020204030204" pitchFamily="34" charset="0"/>
                        </a:rPr>
                        <a:t>22</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effectLst/>
                          <a:latin typeface="Calibri" panose="020F0502020204030204" pitchFamily="34" charset="0"/>
                        </a:rPr>
                        <a:t>15</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effectLst/>
                          <a:latin typeface="Calibri" panose="020F0502020204030204" pitchFamily="34" charset="0"/>
                        </a:rPr>
                        <a:t>3</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solidFill>
                            <a:srgbClr val="FFFFFF"/>
                          </a:solidFill>
                          <a:effectLst/>
                          <a:latin typeface="Calibri" panose="020F0502020204030204" pitchFamily="34" charset="0"/>
                        </a:rPr>
                        <a:t>0</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solidFill>
                            <a:srgbClr val="FFFFFF"/>
                          </a:solidFill>
                          <a:effectLst/>
                          <a:latin typeface="Calibri" panose="020F0502020204030204" pitchFamily="34" charset="0"/>
                        </a:rPr>
                        <a:t>0</a:t>
                      </a:r>
                    </a:p>
                  </a:txBody>
                  <a:tcPr marL="22860" marR="22860" marT="15240" marB="1524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345913">
                <a:tc vMerge="1">
                  <a:txBody>
                    <a:bodyPr/>
                    <a:lstStyle/>
                    <a:p>
                      <a:endParaRPr lang="en-IN"/>
                    </a:p>
                  </a:txBody>
                  <a:tcPr/>
                </a:tc>
                <a:tc>
                  <a:txBody>
                    <a:bodyPr/>
                    <a:lstStyle/>
                    <a:p>
                      <a:pPr algn="ctr" rtl="0" fontAlgn="b"/>
                      <a:r>
                        <a:rPr lang="en-IN" sz="1400" b="0">
                          <a:effectLst/>
                          <a:latin typeface="Calibri" panose="020F0502020204030204" pitchFamily="34" charset="0"/>
                        </a:rPr>
                        <a:t>New</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effectLst/>
                          <a:latin typeface="Calibri" panose="020F0502020204030204" pitchFamily="34" charset="0"/>
                        </a:rPr>
                        <a:t>8</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effectLst/>
                          <a:latin typeface="Calibri" panose="020F0502020204030204" pitchFamily="34" charset="0"/>
                        </a:rPr>
                        <a:t>8</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solidFill>
                            <a:srgbClr val="FFFFFF"/>
                          </a:solidFill>
                          <a:effectLst/>
                          <a:latin typeface="Calibri" panose="020F0502020204030204" pitchFamily="34" charset="0"/>
                        </a:rPr>
                        <a:t>0</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solidFill>
                            <a:srgbClr val="FFFFFF"/>
                          </a:solidFill>
                          <a:effectLst/>
                          <a:latin typeface="Calibri" panose="020F0502020204030204" pitchFamily="34" charset="0"/>
                        </a:rPr>
                        <a:t>0</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solidFill>
                            <a:srgbClr val="FFFFFF"/>
                          </a:solidFill>
                          <a:effectLst/>
                          <a:latin typeface="Calibri" panose="020F0502020204030204" pitchFamily="34" charset="0"/>
                        </a:rPr>
                        <a:t>0</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solidFill>
                            <a:srgbClr val="FFFFFF"/>
                          </a:solidFill>
                          <a:effectLst/>
                          <a:latin typeface="Calibri" panose="020F0502020204030204" pitchFamily="34" charset="0"/>
                        </a:rPr>
                        <a:t>0</a:t>
                      </a:r>
                    </a:p>
                  </a:txBody>
                  <a:tcPr marL="22860" marR="22860" marT="15240" marB="1524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345913">
                <a:tc rowSpan="2">
                  <a:txBody>
                    <a:bodyPr/>
                    <a:lstStyle/>
                    <a:p>
                      <a:pPr algn="ctr" rtl="0" fontAlgn="ctr"/>
                      <a:r>
                        <a:rPr lang="en-IN" sz="1400" b="1" dirty="0" err="1">
                          <a:effectLst/>
                          <a:latin typeface="Calibri" panose="020F0502020204030204" pitchFamily="34" charset="0"/>
                        </a:rPr>
                        <a:t>Murtizapur</a:t>
                      </a:r>
                      <a:endParaRPr lang="en-IN" sz="1400" b="1" dirty="0">
                        <a:effectLst/>
                        <a:latin typeface="Calibri" panose="020F0502020204030204" pitchFamily="34" charset="0"/>
                      </a:endParaRPr>
                    </a:p>
                  </a:txBody>
                  <a:tcPr marL="22860" marR="22860" marT="15240" marB="1524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en-IN" sz="1400" b="0">
                          <a:effectLst/>
                          <a:latin typeface="Calibri" panose="020F0502020204030204" pitchFamily="34" charset="0"/>
                        </a:rPr>
                        <a:t>Retro</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effectLst/>
                          <a:latin typeface="Calibri" panose="020F0502020204030204" pitchFamily="34" charset="0"/>
                        </a:rPr>
                        <a:t>21</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effectLst/>
                          <a:latin typeface="Calibri" panose="020F0502020204030204" pitchFamily="34" charset="0"/>
                        </a:rPr>
                        <a:t>18</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dirty="0">
                          <a:effectLst/>
                          <a:latin typeface="Calibri" panose="020F0502020204030204" pitchFamily="34" charset="0"/>
                        </a:rPr>
                        <a:t>2</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solidFill>
                            <a:srgbClr val="FFFFFF"/>
                          </a:solidFill>
                          <a:effectLst/>
                          <a:latin typeface="Calibri" panose="020F0502020204030204" pitchFamily="34" charset="0"/>
                        </a:rPr>
                        <a:t>0</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effectLst/>
                          <a:latin typeface="Calibri" panose="020F0502020204030204" pitchFamily="34" charset="0"/>
                        </a:rPr>
                        <a:t>1</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solidFill>
                            <a:srgbClr val="FFFFFF"/>
                          </a:solidFill>
                          <a:effectLst/>
                          <a:latin typeface="Calibri" panose="020F0502020204030204" pitchFamily="34" charset="0"/>
                        </a:rPr>
                        <a:t>0</a:t>
                      </a:r>
                    </a:p>
                  </a:txBody>
                  <a:tcPr marL="22860" marR="22860" marT="15240" marB="1524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r h="345913">
                <a:tc vMerge="1">
                  <a:txBody>
                    <a:bodyPr/>
                    <a:lstStyle/>
                    <a:p>
                      <a:endParaRPr lang="en-IN"/>
                    </a:p>
                  </a:txBody>
                  <a:tcPr/>
                </a:tc>
                <a:tc>
                  <a:txBody>
                    <a:bodyPr/>
                    <a:lstStyle/>
                    <a:p>
                      <a:pPr algn="ctr" rtl="0" fontAlgn="b"/>
                      <a:r>
                        <a:rPr lang="en-IN" sz="1400" b="0">
                          <a:effectLst/>
                          <a:latin typeface="Calibri" panose="020F0502020204030204" pitchFamily="34" charset="0"/>
                        </a:rPr>
                        <a:t>New</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effectLst/>
                          <a:latin typeface="Calibri" panose="020F0502020204030204" pitchFamily="34" charset="0"/>
                        </a:rPr>
                        <a:t>6</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effectLst/>
                          <a:latin typeface="Calibri" panose="020F0502020204030204" pitchFamily="34" charset="0"/>
                        </a:rPr>
                        <a:t>5</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effectLst/>
                          <a:latin typeface="Calibri" panose="020F0502020204030204" pitchFamily="34" charset="0"/>
                        </a:rPr>
                        <a:t>1</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dirty="0">
                          <a:solidFill>
                            <a:srgbClr val="FFFFFF"/>
                          </a:solidFill>
                          <a:effectLst/>
                          <a:latin typeface="Calibri" panose="020F0502020204030204" pitchFamily="34" charset="0"/>
                        </a:rPr>
                        <a:t>0</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solidFill>
                            <a:srgbClr val="FFFFFF"/>
                          </a:solidFill>
                          <a:effectLst/>
                          <a:latin typeface="Calibri" panose="020F0502020204030204" pitchFamily="34" charset="0"/>
                        </a:rPr>
                        <a:t>0</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solidFill>
                            <a:srgbClr val="FFFFFF"/>
                          </a:solidFill>
                          <a:effectLst/>
                          <a:latin typeface="Calibri" panose="020F0502020204030204" pitchFamily="34" charset="0"/>
                        </a:rPr>
                        <a:t>0</a:t>
                      </a:r>
                    </a:p>
                  </a:txBody>
                  <a:tcPr marL="22860" marR="22860" marT="15240" marB="1524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9"/>
                  </a:ext>
                </a:extLst>
              </a:tr>
              <a:tr h="345913">
                <a:tc rowSpan="2">
                  <a:txBody>
                    <a:bodyPr/>
                    <a:lstStyle/>
                    <a:p>
                      <a:pPr algn="ctr" rtl="0" fontAlgn="ctr"/>
                      <a:r>
                        <a:rPr lang="en-IN" sz="1400" b="1" dirty="0" err="1">
                          <a:effectLst/>
                          <a:latin typeface="Calibri" panose="020F0502020204030204" pitchFamily="34" charset="0"/>
                        </a:rPr>
                        <a:t>Patur</a:t>
                      </a:r>
                      <a:endParaRPr lang="en-IN" sz="1400" b="1" dirty="0">
                        <a:effectLst/>
                        <a:latin typeface="Calibri" panose="020F0502020204030204" pitchFamily="34" charset="0"/>
                      </a:endParaRPr>
                    </a:p>
                  </a:txBody>
                  <a:tcPr marL="22860" marR="22860" marT="15240" marB="1524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en-IN" sz="1400" b="0">
                          <a:effectLst/>
                          <a:latin typeface="Calibri" panose="020F0502020204030204" pitchFamily="34" charset="0"/>
                        </a:rPr>
                        <a:t>Retro</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effectLst/>
                          <a:latin typeface="Calibri" panose="020F0502020204030204" pitchFamily="34" charset="0"/>
                        </a:rPr>
                        <a:t>38</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effectLst/>
                          <a:latin typeface="Calibri" panose="020F0502020204030204" pitchFamily="34" charset="0"/>
                        </a:rPr>
                        <a:t>21</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effectLst/>
                          <a:latin typeface="Calibri" panose="020F0502020204030204" pitchFamily="34" charset="0"/>
                        </a:rPr>
                        <a:t>8</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effectLst/>
                          <a:latin typeface="Calibri" panose="020F0502020204030204" pitchFamily="34" charset="0"/>
                        </a:rPr>
                        <a:t>5</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dirty="0">
                          <a:effectLst/>
                          <a:latin typeface="Calibri" panose="020F0502020204030204" pitchFamily="34" charset="0"/>
                        </a:rPr>
                        <a:t>4</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solidFill>
                            <a:srgbClr val="FFFFFF"/>
                          </a:solidFill>
                          <a:effectLst/>
                          <a:latin typeface="Calibri" panose="020F0502020204030204" pitchFamily="34" charset="0"/>
                        </a:rPr>
                        <a:t>0</a:t>
                      </a:r>
                    </a:p>
                  </a:txBody>
                  <a:tcPr marL="22860" marR="22860" marT="15240" marB="1524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0"/>
                  </a:ext>
                </a:extLst>
              </a:tr>
              <a:tr h="345913">
                <a:tc vMerge="1">
                  <a:txBody>
                    <a:bodyPr/>
                    <a:lstStyle/>
                    <a:p>
                      <a:endParaRPr lang="en-IN"/>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IN" sz="1400" b="0">
                          <a:effectLst/>
                          <a:latin typeface="Calibri" panose="020F0502020204030204" pitchFamily="34" charset="0"/>
                        </a:rPr>
                        <a:t>New</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effectLst/>
                          <a:latin typeface="Calibri" panose="020F0502020204030204" pitchFamily="34" charset="0"/>
                        </a:rPr>
                        <a:t>5</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effectLst/>
                          <a:latin typeface="Calibri" panose="020F0502020204030204" pitchFamily="34" charset="0"/>
                        </a:rPr>
                        <a:t>3</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effectLst/>
                          <a:latin typeface="Calibri" panose="020F0502020204030204" pitchFamily="34" charset="0"/>
                        </a:rPr>
                        <a:t>1</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solidFill>
                            <a:srgbClr val="FFFFFF"/>
                          </a:solidFill>
                          <a:effectLst/>
                          <a:latin typeface="Calibri" panose="020F0502020204030204" pitchFamily="34" charset="0"/>
                        </a:rPr>
                        <a:t>0</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dirty="0">
                          <a:effectLst/>
                          <a:latin typeface="Calibri" panose="020F0502020204030204" pitchFamily="34" charset="0"/>
                        </a:rPr>
                        <a:t>1</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dirty="0">
                          <a:solidFill>
                            <a:srgbClr val="FFFFFF"/>
                          </a:solidFill>
                          <a:effectLst/>
                          <a:latin typeface="Calibri" panose="020F0502020204030204" pitchFamily="34" charset="0"/>
                        </a:rPr>
                        <a:t>0</a:t>
                      </a:r>
                    </a:p>
                  </a:txBody>
                  <a:tcPr marL="22860" marR="22860" marT="15240" marB="1524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1"/>
                  </a:ext>
                </a:extLst>
              </a:tr>
              <a:tr h="345913">
                <a:tc rowSpan="2">
                  <a:txBody>
                    <a:bodyPr/>
                    <a:lstStyle/>
                    <a:p>
                      <a:pPr algn="ctr" rtl="0" fontAlgn="ctr"/>
                      <a:r>
                        <a:rPr lang="en-US" sz="1400" b="1" dirty="0">
                          <a:effectLst/>
                          <a:latin typeface="Calibri" panose="020F0502020204030204" pitchFamily="34" charset="0"/>
                        </a:rPr>
                        <a:t>Total</a:t>
                      </a:r>
                    </a:p>
                  </a:txBody>
                  <a:tcPr marL="28575" marR="28575" marT="19050" marB="1905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rtl="0" fontAlgn="ctr"/>
                      <a:r>
                        <a:rPr lang="en-US" sz="1400" b="0" dirty="0">
                          <a:effectLst/>
                          <a:latin typeface="Calibri" panose="020F0502020204030204" pitchFamily="34" charset="0"/>
                        </a:rPr>
                        <a:t>Retro</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rtl="0" fontAlgn="ctr"/>
                      <a:r>
                        <a:rPr lang="en-IN" sz="1400" b="0" dirty="0">
                          <a:effectLst/>
                          <a:latin typeface="Calibri" panose="020F0502020204030204" pitchFamily="34" charset="0"/>
                        </a:rPr>
                        <a:t>130</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rtl="0" fontAlgn="ctr"/>
                      <a:r>
                        <a:rPr lang="en-IN" sz="1400" b="0">
                          <a:effectLst/>
                          <a:latin typeface="Calibri" panose="020F0502020204030204" pitchFamily="34" charset="0"/>
                        </a:rPr>
                        <a:t>85</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rtl="0" fontAlgn="ctr"/>
                      <a:r>
                        <a:rPr lang="en-IN" sz="1400" b="0">
                          <a:effectLst/>
                          <a:latin typeface="Calibri" panose="020F0502020204030204" pitchFamily="34" charset="0"/>
                        </a:rPr>
                        <a:t>28</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rtl="0" fontAlgn="ctr"/>
                      <a:r>
                        <a:rPr lang="en-IN" sz="1400" b="0">
                          <a:effectLst/>
                          <a:latin typeface="Calibri" panose="020F0502020204030204" pitchFamily="34" charset="0"/>
                        </a:rPr>
                        <a:t>9</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rtl="0" fontAlgn="ctr"/>
                      <a:r>
                        <a:rPr lang="en-IN" sz="1400" b="0">
                          <a:effectLst/>
                          <a:latin typeface="Calibri" panose="020F0502020204030204" pitchFamily="34" charset="0"/>
                        </a:rPr>
                        <a:t>8</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rtl="0" fontAlgn="ctr"/>
                      <a:r>
                        <a:rPr lang="en-IN" sz="1400" b="0" dirty="0">
                          <a:solidFill>
                            <a:schemeClr val="accent1">
                              <a:lumMod val="20000"/>
                              <a:lumOff val="80000"/>
                            </a:schemeClr>
                          </a:solidFill>
                          <a:effectLst/>
                          <a:latin typeface="Calibri" panose="020F0502020204030204" pitchFamily="34" charset="0"/>
                        </a:rPr>
                        <a:t>0</a:t>
                      </a:r>
                    </a:p>
                  </a:txBody>
                  <a:tcPr marL="22860" marR="22860" marT="15240" marB="1524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12"/>
                  </a:ext>
                </a:extLst>
              </a:tr>
              <a:tr h="345913">
                <a:tc vMerge="1">
                  <a:txBody>
                    <a:bodyPr/>
                    <a:lstStyle/>
                    <a:p>
                      <a:endParaRPr lang="en-US"/>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400" b="0" dirty="0">
                          <a:effectLst/>
                          <a:latin typeface="Calibri" panose="020F0502020204030204" pitchFamily="34" charset="0"/>
                        </a:rPr>
                        <a:t>New</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rtl="0" fontAlgn="ctr"/>
                      <a:r>
                        <a:rPr lang="en-IN" sz="1400" b="0">
                          <a:effectLst/>
                          <a:latin typeface="Calibri" panose="020F0502020204030204" pitchFamily="34" charset="0"/>
                        </a:rPr>
                        <a:t>21</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rtl="0" fontAlgn="ctr"/>
                      <a:r>
                        <a:rPr lang="en-IN" sz="1400" b="0">
                          <a:effectLst/>
                          <a:latin typeface="Calibri" panose="020F0502020204030204" pitchFamily="34" charset="0"/>
                        </a:rPr>
                        <a:t>18</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rtl="0" fontAlgn="ctr"/>
                      <a:r>
                        <a:rPr lang="en-IN" sz="1400" b="0">
                          <a:effectLst/>
                          <a:latin typeface="Calibri" panose="020F0502020204030204" pitchFamily="34" charset="0"/>
                        </a:rPr>
                        <a:t>2</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rtl="0" fontAlgn="ctr"/>
                      <a:r>
                        <a:rPr lang="en-IN" sz="1400" b="0" dirty="0">
                          <a:solidFill>
                            <a:schemeClr val="accent1">
                              <a:lumMod val="20000"/>
                              <a:lumOff val="80000"/>
                            </a:schemeClr>
                          </a:solidFill>
                          <a:effectLst/>
                          <a:latin typeface="Calibri" panose="020F0502020204030204" pitchFamily="34" charset="0"/>
                        </a:rPr>
                        <a:t>0</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rtl="0" fontAlgn="ctr"/>
                      <a:r>
                        <a:rPr lang="en-IN" sz="1400" b="0">
                          <a:effectLst/>
                          <a:latin typeface="Calibri" panose="020F0502020204030204" pitchFamily="34" charset="0"/>
                        </a:rPr>
                        <a:t>1</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rtl="0" fontAlgn="ctr"/>
                      <a:r>
                        <a:rPr lang="en-IN" sz="1400" b="0" dirty="0">
                          <a:solidFill>
                            <a:schemeClr val="accent1">
                              <a:lumMod val="20000"/>
                              <a:lumOff val="80000"/>
                            </a:schemeClr>
                          </a:solidFill>
                          <a:effectLst/>
                          <a:latin typeface="Calibri" panose="020F0502020204030204" pitchFamily="34" charset="0"/>
                        </a:rPr>
                        <a:t>0</a:t>
                      </a:r>
                    </a:p>
                  </a:txBody>
                  <a:tcPr marL="22860" marR="22860" marT="15240" marB="1524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13"/>
                  </a:ext>
                </a:extLst>
              </a:tr>
              <a:tr h="345913">
                <a:tc gridSpan="2">
                  <a:txBody>
                    <a:bodyPr/>
                    <a:lstStyle/>
                    <a:p>
                      <a:pPr algn="ctr" rtl="0" fontAlgn="ctr"/>
                      <a:r>
                        <a:rPr lang="en-US" sz="1600" b="1" dirty="0">
                          <a:effectLst/>
                          <a:latin typeface="Calibri" panose="020F0502020204030204" pitchFamily="34" charset="0"/>
                        </a:rPr>
                        <a:t>Grand Total</a:t>
                      </a:r>
                    </a:p>
                  </a:txBody>
                  <a:tcPr marL="28575" marR="28575" marT="19050" marB="1905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1">
                        <a:lumMod val="20000"/>
                        <a:lumOff val="80000"/>
                      </a:schemeClr>
                    </a:solidFill>
                  </a:tcPr>
                </a:tc>
                <a:tc hMerge="1">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rtl="0" fontAlgn="ctr"/>
                      <a:r>
                        <a:rPr lang="en-IN" sz="1600" b="0" dirty="0">
                          <a:effectLst/>
                          <a:latin typeface="Calibri" panose="020F0502020204030204" pitchFamily="34" charset="0"/>
                        </a:rPr>
                        <a:t>151</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rtl="0" fontAlgn="ctr"/>
                      <a:r>
                        <a:rPr lang="en-IN" sz="1600" b="0" dirty="0">
                          <a:effectLst/>
                          <a:latin typeface="Calibri" panose="020F0502020204030204" pitchFamily="34" charset="0"/>
                        </a:rPr>
                        <a:t>103</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rtl="0" fontAlgn="ctr"/>
                      <a:r>
                        <a:rPr lang="en-IN" sz="1600" b="0" dirty="0">
                          <a:effectLst/>
                          <a:latin typeface="Calibri" panose="020F0502020204030204" pitchFamily="34" charset="0"/>
                        </a:rPr>
                        <a:t>30</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rtl="0" fontAlgn="ctr"/>
                      <a:r>
                        <a:rPr lang="en-IN" sz="1600" b="0" dirty="0">
                          <a:effectLst/>
                          <a:latin typeface="Calibri" panose="020F0502020204030204" pitchFamily="34" charset="0"/>
                        </a:rPr>
                        <a:t>9</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rtl="0" fontAlgn="ctr"/>
                      <a:r>
                        <a:rPr lang="en-IN" sz="1600" b="0" dirty="0">
                          <a:effectLst/>
                          <a:latin typeface="Calibri" panose="020F0502020204030204" pitchFamily="34" charset="0"/>
                        </a:rPr>
                        <a:t>9</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rtl="0" fontAlgn="ctr"/>
                      <a:r>
                        <a:rPr lang="en-IN" sz="1600" b="0" dirty="0">
                          <a:solidFill>
                            <a:schemeClr val="accent1">
                              <a:lumMod val="20000"/>
                              <a:lumOff val="80000"/>
                            </a:schemeClr>
                          </a:solidFill>
                          <a:effectLst/>
                          <a:latin typeface="Calibri" panose="020F0502020204030204" pitchFamily="34" charset="0"/>
                        </a:rPr>
                        <a:t>0</a:t>
                      </a:r>
                    </a:p>
                  </a:txBody>
                  <a:tcPr marL="22860" marR="22860" marT="15240" marB="1524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74866235"/>
                  </a:ext>
                </a:extLst>
              </a:tr>
            </a:tbl>
          </a:graphicData>
        </a:graphic>
      </p:graphicFrame>
    </p:spTree>
    <p:extLst>
      <p:ext uri="{BB962C8B-B14F-4D97-AF65-F5344CB8AC3E}">
        <p14:creationId xmlns:p14="http://schemas.microsoft.com/office/powerpoint/2010/main" val="201524429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p:nvPr/>
        </p:nvSpPr>
        <p:spPr>
          <a:xfrm>
            <a:off x="483170" y="190714"/>
            <a:ext cx="11225662" cy="825228"/>
          </a:xfrm>
          <a:prstGeom prst="rect">
            <a:avLst/>
          </a:prstGeom>
          <a:solidFill>
            <a:schemeClr val="accent6">
              <a:lumMod val="20000"/>
              <a:lumOff val="80000"/>
            </a:schemeClr>
          </a:solidFill>
        </p:spPr>
        <p:txBody>
          <a:bodyPr vert="horz" lIns="89548" tIns="44772" rIns="89548" bIns="44772"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100" b="1" dirty="0" err="1">
                <a:latin typeface="+mn-lt"/>
              </a:rPr>
              <a:t>Taluka</a:t>
            </a:r>
            <a:r>
              <a:rPr lang="en-US" sz="3100" b="1" dirty="0">
                <a:latin typeface="+mn-lt"/>
              </a:rPr>
              <a:t> – </a:t>
            </a:r>
            <a:r>
              <a:rPr lang="en-US" sz="3100" b="1" dirty="0" err="1">
                <a:latin typeface="+mn-lt"/>
              </a:rPr>
              <a:t>Murtijapur</a:t>
            </a:r>
            <a:endParaRPr lang="en-IN" altLang="en-US" sz="3100" b="1" dirty="0">
              <a:latin typeface="+mn-lt"/>
            </a:endParaRPr>
          </a:p>
        </p:txBody>
      </p:sp>
      <p:pic>
        <p:nvPicPr>
          <p:cNvPr id="10242" name="Picture 2"/>
          <p:cNvPicPr preferRelativeResize="0">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3078" y="1277386"/>
            <a:ext cx="4320000" cy="25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3" name="Picture 3"/>
          <p:cNvPicPr preferRelativeResize="0">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3332" y="1267895"/>
            <a:ext cx="4320000" cy="25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4" name="Picture 4"/>
          <p:cNvPicPr preferRelativeResize="0">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24706" y="4157706"/>
            <a:ext cx="4320000" cy="25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5" name="Picture 5"/>
          <p:cNvPicPr preferRelativeResize="0">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5188" y="4161204"/>
            <a:ext cx="4320000" cy="25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AutoShape 4" descr="Prime Minister Narendra Modi released the new logo for the Jal Jeevan  Mission. He also unveiled the 'Margadarshika for Gram Panchayats and Paani  Samitis under Jal Jeevan Mission' (Guidelines for the Village"/>
          <p:cNvSpPr>
            <a:spLocks noChangeAspect="1" noChangeArrowheads="1"/>
          </p:cNvSpPr>
          <p:nvPr/>
        </p:nvSpPr>
        <p:spPr bwMode="auto">
          <a:xfrm>
            <a:off x="2868613" y="1920875"/>
            <a:ext cx="406400"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17" tIns="60958" rIns="121917" bIns="60958"/>
          <a:lstStyle/>
          <a:p>
            <a:endParaRPr lang="en-US"/>
          </a:p>
        </p:txBody>
      </p:sp>
      <p:sp>
        <p:nvSpPr>
          <p:cNvPr id="61444" name="Rectangle 4"/>
          <p:cNvSpPr>
            <a:spLocks noChangeArrowheads="1"/>
          </p:cNvSpPr>
          <p:nvPr/>
        </p:nvSpPr>
        <p:spPr bwMode="auto">
          <a:xfrm>
            <a:off x="811213" y="3967163"/>
            <a:ext cx="10901362" cy="1231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17" tIns="60958" rIns="121917" bIns="60958">
            <a:spAutoFit/>
          </a:bodyPr>
          <a:lstStyle/>
          <a:p>
            <a:pPr algn="ctr"/>
            <a:r>
              <a:rPr lang="en-US" sz="7200" dirty="0">
                <a:solidFill>
                  <a:schemeClr val="accent6">
                    <a:lumMod val="50000"/>
                  </a:schemeClr>
                </a:solidFill>
                <a:latin typeface="Arial Black" pitchFamily="34" charset="0"/>
              </a:rPr>
              <a:t>Thank You!</a:t>
            </a:r>
          </a:p>
        </p:txBody>
      </p:sp>
      <p:pic>
        <p:nvPicPr>
          <p:cNvPr id="4098" name="Picture 2" descr="Jal Jeevan Mission.(JJ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34090" y="1308327"/>
            <a:ext cx="4328337" cy="26588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8705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207817" y="102811"/>
            <a:ext cx="11776365" cy="923349"/>
          </a:xfrm>
          <a:solidFill>
            <a:schemeClr val="accent4">
              <a:lumMod val="20000"/>
              <a:lumOff val="80000"/>
            </a:schemeClr>
          </a:solidFill>
        </p:spPr>
        <p:txBody>
          <a:bodyPr>
            <a:normAutofit fontScale="90000"/>
          </a:bodyPr>
          <a:lstStyle/>
          <a:p>
            <a:pPr algn="ctr"/>
            <a:r>
              <a:rPr lang="en-US" b="1" dirty="0">
                <a:latin typeface="+mn-lt"/>
              </a:rPr>
              <a:t>Abstract of Schemes – Work in Progress</a:t>
            </a:r>
            <a:br>
              <a:rPr lang="en-US" b="1" dirty="0">
                <a:latin typeface="+mn-lt"/>
              </a:rPr>
            </a:br>
            <a:r>
              <a:rPr lang="en-US" sz="3100" b="1" dirty="0">
                <a:latin typeface="+mn-lt"/>
              </a:rPr>
              <a:t>Category – “Retro”</a:t>
            </a:r>
          </a:p>
        </p:txBody>
      </p:sp>
      <p:graphicFrame>
        <p:nvGraphicFramePr>
          <p:cNvPr id="6" name="Table 5"/>
          <p:cNvGraphicFramePr>
            <a:graphicFrameLocks noGrp="1"/>
          </p:cNvGraphicFramePr>
          <p:nvPr>
            <p:extLst>
              <p:ext uri="{D42A27DB-BD31-4B8C-83A1-F6EECF244321}">
                <p14:modId xmlns:p14="http://schemas.microsoft.com/office/powerpoint/2010/main" val="2821913376"/>
              </p:ext>
            </p:extLst>
          </p:nvPr>
        </p:nvGraphicFramePr>
        <p:xfrm>
          <a:off x="497929" y="1113183"/>
          <a:ext cx="11196139" cy="593185"/>
        </p:xfrm>
        <a:graphic>
          <a:graphicData uri="http://schemas.openxmlformats.org/drawingml/2006/table">
            <a:tbl>
              <a:tblPr/>
              <a:tblGrid>
                <a:gridCol w="453210">
                  <a:extLst>
                    <a:ext uri="{9D8B030D-6E8A-4147-A177-3AD203B41FA5}">
                      <a16:colId xmlns:a16="http://schemas.microsoft.com/office/drawing/2014/main" val="20000"/>
                    </a:ext>
                  </a:extLst>
                </a:gridCol>
                <a:gridCol w="1355422">
                  <a:extLst>
                    <a:ext uri="{9D8B030D-6E8A-4147-A177-3AD203B41FA5}">
                      <a16:colId xmlns:a16="http://schemas.microsoft.com/office/drawing/2014/main" val="20001"/>
                    </a:ext>
                  </a:extLst>
                </a:gridCol>
                <a:gridCol w="2876357">
                  <a:extLst>
                    <a:ext uri="{9D8B030D-6E8A-4147-A177-3AD203B41FA5}">
                      <a16:colId xmlns:a16="http://schemas.microsoft.com/office/drawing/2014/main" val="20002"/>
                    </a:ext>
                  </a:extLst>
                </a:gridCol>
                <a:gridCol w="1273610">
                  <a:extLst>
                    <a:ext uri="{9D8B030D-6E8A-4147-A177-3AD203B41FA5}">
                      <a16:colId xmlns:a16="http://schemas.microsoft.com/office/drawing/2014/main" val="20003"/>
                    </a:ext>
                  </a:extLst>
                </a:gridCol>
                <a:gridCol w="1073266">
                  <a:extLst>
                    <a:ext uri="{9D8B030D-6E8A-4147-A177-3AD203B41FA5}">
                      <a16:colId xmlns:a16="http://schemas.microsoft.com/office/drawing/2014/main" val="20004"/>
                    </a:ext>
                  </a:extLst>
                </a:gridCol>
                <a:gridCol w="1202059">
                  <a:extLst>
                    <a:ext uri="{9D8B030D-6E8A-4147-A177-3AD203B41FA5}">
                      <a16:colId xmlns:a16="http://schemas.microsoft.com/office/drawing/2014/main" val="20005"/>
                    </a:ext>
                  </a:extLst>
                </a:gridCol>
                <a:gridCol w="987405">
                  <a:extLst>
                    <a:ext uri="{9D8B030D-6E8A-4147-A177-3AD203B41FA5}">
                      <a16:colId xmlns:a16="http://schemas.microsoft.com/office/drawing/2014/main" val="20006"/>
                    </a:ext>
                  </a:extLst>
                </a:gridCol>
                <a:gridCol w="987405">
                  <a:extLst>
                    <a:ext uri="{9D8B030D-6E8A-4147-A177-3AD203B41FA5}">
                      <a16:colId xmlns:a16="http://schemas.microsoft.com/office/drawing/2014/main" val="20007"/>
                    </a:ext>
                  </a:extLst>
                </a:gridCol>
                <a:gridCol w="987405">
                  <a:extLst>
                    <a:ext uri="{9D8B030D-6E8A-4147-A177-3AD203B41FA5}">
                      <a16:colId xmlns:a16="http://schemas.microsoft.com/office/drawing/2014/main" val="20008"/>
                    </a:ext>
                  </a:extLst>
                </a:gridCol>
              </a:tblGrid>
              <a:tr h="593185">
                <a:tc>
                  <a:txBody>
                    <a:bodyPr/>
                    <a:lstStyle/>
                    <a:p>
                      <a:pPr algn="ctr" fontAlgn="ctr"/>
                      <a:r>
                        <a:rPr lang="en-IN" sz="1600" b="1" i="0" u="none" strike="noStrike" dirty="0" err="1">
                          <a:solidFill>
                            <a:srgbClr val="000000"/>
                          </a:solidFill>
                          <a:effectLst/>
                          <a:latin typeface="Calibri" panose="020F0502020204030204"/>
                        </a:rPr>
                        <a:t>Sr</a:t>
                      </a:r>
                      <a:r>
                        <a:rPr lang="en-IN" sz="1600" b="1" i="0" u="none" strike="noStrike" dirty="0">
                          <a:solidFill>
                            <a:srgbClr val="000000"/>
                          </a:solidFill>
                          <a:effectLst/>
                          <a:latin typeface="Calibri" panose="020F0502020204030204"/>
                        </a:rPr>
                        <a:t> No</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Scheme Name</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Name of Agency</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W.O. Amount</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a:t>
                      </a:r>
                      <a:r>
                        <a:rPr lang="en-IN" sz="1600" b="1" i="0" u="none" strike="noStrike" dirty="0" err="1">
                          <a:solidFill>
                            <a:srgbClr val="000000"/>
                          </a:solidFill>
                          <a:effectLst/>
                          <a:latin typeface="Calibri" panose="020F0502020204030204"/>
                        </a:rPr>
                        <a:t>excl</a:t>
                      </a:r>
                      <a:r>
                        <a:rPr lang="en-IN" sz="1600" b="1" i="0" u="none" strike="noStrike" dirty="0">
                          <a:solidFill>
                            <a:srgbClr val="000000"/>
                          </a:solidFill>
                          <a:effectLst/>
                          <a:latin typeface="Calibri" panose="020F0502020204030204"/>
                        </a:rPr>
                        <a:t> GST)</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W.O.</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Date</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Construction</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Period</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a:rPr>
                        <a:t>Physical </a:t>
                      </a:r>
                    </a:p>
                    <a:p>
                      <a:pPr algn="ctr" fontAlgn="ctr"/>
                      <a:r>
                        <a:rPr lang="en-IN" sz="1600" b="1" i="0" u="none" strike="noStrike" dirty="0">
                          <a:solidFill>
                            <a:srgbClr val="000000"/>
                          </a:solidFill>
                          <a:effectLst/>
                          <a:latin typeface="Calibri"/>
                        </a:rPr>
                        <a:t>Progress</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US" sz="1600" b="1" i="0" u="none" strike="noStrike" dirty="0">
                          <a:solidFill>
                            <a:srgbClr val="000000"/>
                          </a:solidFill>
                          <a:effectLst/>
                          <a:latin typeface="Calibri"/>
                        </a:rPr>
                        <a:t>RA Bill</a:t>
                      </a:r>
                    </a:p>
                    <a:p>
                      <a:pPr algn="ctr" fontAlgn="ctr"/>
                      <a:r>
                        <a:rPr lang="en-US" sz="1100" b="1" i="0" u="none" strike="noStrike" dirty="0">
                          <a:solidFill>
                            <a:srgbClr val="000000"/>
                          </a:solidFill>
                          <a:effectLst/>
                          <a:latin typeface="Calibri"/>
                        </a:rPr>
                        <a:t>(Recommended)</a:t>
                      </a:r>
                    </a:p>
                    <a:p>
                      <a:pPr algn="ctr" fontAlgn="ctr"/>
                      <a:r>
                        <a:rPr lang="en-US" sz="1100" b="1" i="0" u="none" strike="noStrike" dirty="0">
                          <a:solidFill>
                            <a:srgbClr val="000000"/>
                          </a:solidFill>
                          <a:effectLst/>
                          <a:latin typeface="Calibri"/>
                        </a:rPr>
                        <a:t>%</a:t>
                      </a:r>
                      <a:endParaRPr lang="en-IN" sz="1100" b="1" i="0" u="none" strike="noStrike" dirty="0">
                        <a:solidFill>
                          <a:srgbClr val="000000"/>
                        </a:solidFill>
                        <a:effectLst/>
                        <a:latin typeface="Calibri"/>
                      </a:endParaRP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mn-lt"/>
                          <a:ea typeface="+mn-ea"/>
                          <a:cs typeface="+mn-cs"/>
                        </a:rPr>
                        <a:t>RA Bill</a:t>
                      </a:r>
                    </a:p>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mn-lt"/>
                          <a:ea typeface="+mn-ea"/>
                          <a:cs typeface="+mn-cs"/>
                        </a:rPr>
                        <a:t>(Recommended)</a:t>
                      </a:r>
                    </a:p>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mn-lt"/>
                          <a:ea typeface="+mn-ea"/>
                          <a:cs typeface="+mn-cs"/>
                        </a:rPr>
                        <a:t>In Lakhs</a:t>
                      </a:r>
                      <a:endParaRPr kumimoji="0" lang="en-IN" sz="1100" b="1" i="0" u="none" strike="noStrike" kern="1200" cap="none" spc="0" normalizeH="0" baseline="0" noProof="0" dirty="0">
                        <a:ln>
                          <a:noFill/>
                        </a:ln>
                        <a:solidFill>
                          <a:srgbClr val="000000"/>
                        </a:solidFill>
                        <a:effectLst/>
                        <a:uLnTx/>
                        <a:uFillTx/>
                        <a:latin typeface="+mn-lt"/>
                        <a:ea typeface="+mn-ea"/>
                        <a:cs typeface="+mn-cs"/>
                      </a:endParaRP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extLst>
                  <a:ext uri="{0D108BD9-81ED-4DB2-BD59-A6C34878D82A}">
                    <a16:rowId xmlns:a16="http://schemas.microsoft.com/office/drawing/2014/main" val="10000"/>
                  </a:ext>
                </a:extLst>
              </a:tr>
            </a:tbl>
          </a:graphicData>
        </a:graphic>
      </p:graphicFrame>
      <p:graphicFrame>
        <p:nvGraphicFramePr>
          <p:cNvPr id="2" name="Table 1">
            <a:extLst>
              <a:ext uri="{FF2B5EF4-FFF2-40B4-BE49-F238E27FC236}">
                <a16:creationId xmlns:a16="http://schemas.microsoft.com/office/drawing/2014/main" id="{D743879F-00F0-566D-8A81-A21E5B675490}"/>
              </a:ext>
            </a:extLst>
          </p:cNvPr>
          <p:cNvGraphicFramePr>
            <a:graphicFrameLocks noGrp="1"/>
          </p:cNvGraphicFramePr>
          <p:nvPr>
            <p:extLst>
              <p:ext uri="{D42A27DB-BD31-4B8C-83A1-F6EECF244321}">
                <p14:modId xmlns:p14="http://schemas.microsoft.com/office/powerpoint/2010/main" val="704281647"/>
              </p:ext>
            </p:extLst>
          </p:nvPr>
        </p:nvGraphicFramePr>
        <p:xfrm>
          <a:off x="497929" y="1706369"/>
          <a:ext cx="11196139" cy="5048820"/>
        </p:xfrm>
        <a:graphic>
          <a:graphicData uri="http://schemas.openxmlformats.org/drawingml/2006/table">
            <a:tbl>
              <a:tblPr/>
              <a:tblGrid>
                <a:gridCol w="453210">
                  <a:extLst>
                    <a:ext uri="{9D8B030D-6E8A-4147-A177-3AD203B41FA5}">
                      <a16:colId xmlns:a16="http://schemas.microsoft.com/office/drawing/2014/main" val="232975009"/>
                    </a:ext>
                  </a:extLst>
                </a:gridCol>
                <a:gridCol w="1355422">
                  <a:extLst>
                    <a:ext uri="{9D8B030D-6E8A-4147-A177-3AD203B41FA5}">
                      <a16:colId xmlns:a16="http://schemas.microsoft.com/office/drawing/2014/main" val="785303415"/>
                    </a:ext>
                  </a:extLst>
                </a:gridCol>
                <a:gridCol w="2876357">
                  <a:extLst>
                    <a:ext uri="{9D8B030D-6E8A-4147-A177-3AD203B41FA5}">
                      <a16:colId xmlns:a16="http://schemas.microsoft.com/office/drawing/2014/main" val="2413870011"/>
                    </a:ext>
                  </a:extLst>
                </a:gridCol>
                <a:gridCol w="1273610">
                  <a:extLst>
                    <a:ext uri="{9D8B030D-6E8A-4147-A177-3AD203B41FA5}">
                      <a16:colId xmlns:a16="http://schemas.microsoft.com/office/drawing/2014/main" val="1904706511"/>
                    </a:ext>
                  </a:extLst>
                </a:gridCol>
                <a:gridCol w="1073266">
                  <a:extLst>
                    <a:ext uri="{9D8B030D-6E8A-4147-A177-3AD203B41FA5}">
                      <a16:colId xmlns:a16="http://schemas.microsoft.com/office/drawing/2014/main" val="1261089464"/>
                    </a:ext>
                  </a:extLst>
                </a:gridCol>
                <a:gridCol w="1202059">
                  <a:extLst>
                    <a:ext uri="{9D8B030D-6E8A-4147-A177-3AD203B41FA5}">
                      <a16:colId xmlns:a16="http://schemas.microsoft.com/office/drawing/2014/main" val="3569328776"/>
                    </a:ext>
                  </a:extLst>
                </a:gridCol>
                <a:gridCol w="987405">
                  <a:extLst>
                    <a:ext uri="{9D8B030D-6E8A-4147-A177-3AD203B41FA5}">
                      <a16:colId xmlns:a16="http://schemas.microsoft.com/office/drawing/2014/main" val="1379136875"/>
                    </a:ext>
                  </a:extLst>
                </a:gridCol>
                <a:gridCol w="987405">
                  <a:extLst>
                    <a:ext uri="{9D8B030D-6E8A-4147-A177-3AD203B41FA5}">
                      <a16:colId xmlns:a16="http://schemas.microsoft.com/office/drawing/2014/main" val="1990831582"/>
                    </a:ext>
                  </a:extLst>
                </a:gridCol>
                <a:gridCol w="987405">
                  <a:extLst>
                    <a:ext uri="{9D8B030D-6E8A-4147-A177-3AD203B41FA5}">
                      <a16:colId xmlns:a16="http://schemas.microsoft.com/office/drawing/2014/main" val="566365327"/>
                    </a:ext>
                  </a:extLst>
                </a:gridCol>
              </a:tblGrid>
              <a:tr h="360630">
                <a:tc gridSpan="9">
                  <a:txBody>
                    <a:bodyPr/>
                    <a:lstStyle/>
                    <a:p>
                      <a:pPr algn="ctr" fontAlgn="ctr"/>
                      <a:r>
                        <a:rPr lang="en-US" sz="1400" b="1" i="0" u="none" strike="noStrike" dirty="0">
                          <a:solidFill>
                            <a:schemeClr val="tx1"/>
                          </a:solidFill>
                          <a:effectLst/>
                          <a:latin typeface="Calibri" panose="020F0502020204030204" pitchFamily="34" charset="0"/>
                          <a:cs typeface="Calibri" panose="020F0502020204030204" pitchFamily="34" charset="0"/>
                        </a:rPr>
                        <a:t>Akola Taluka</a:t>
                      </a: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hMerge="1">
                  <a:txBody>
                    <a:bodyPr/>
                    <a:lstStyle/>
                    <a:p>
                      <a:pPr algn="ctr" fontAlgn="ctr"/>
                      <a:r>
                        <a:rPr lang="en-US" sz="1400" b="0" i="0" u="none" strike="noStrike" dirty="0">
                          <a:solidFill>
                            <a:schemeClr val="tx1"/>
                          </a:solidFill>
                          <a:effectLst/>
                          <a:latin typeface="Calibri" panose="020F0502020204030204" pitchFamily="34" charset="0"/>
                          <a:cs typeface="Calibri" panose="020F0502020204030204" pitchFamily="34" charset="0"/>
                        </a:rPr>
                        <a:t>Akola Taluka</a:t>
                      </a:r>
                    </a:p>
                  </a:txBody>
                  <a:tcPr marL="9525" marR="9525" marT="9525" marB="0" anchor="ctr">
                    <a:lnL w="12700" cap="flat" cmpd="sng" algn="ctr">
                      <a:solidFill>
                        <a:schemeClr val="tx1"/>
                      </a:solidFill>
                      <a:prstDash val="solid"/>
                      <a:round/>
                      <a:headEnd type="none" w="med" len="med"/>
                      <a:tailEnd type="none" w="med" len="med"/>
                    </a:lnL>
                  </a:tcP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IN" sz="1400" b="0" i="0" u="none" strike="noStrike" dirty="0">
                        <a:solidFill>
                          <a:srgbClr val="000000"/>
                        </a:solidFill>
                        <a:effectLst/>
                        <a:latin typeface="Calibri"/>
                      </a:endParaRPr>
                    </a:p>
                  </a:txBody>
                  <a:tcPr marL="9525" marR="9525" marT="9525" marB="0" anchor="ctr"/>
                </a:tc>
                <a:tc hMerge="1">
                  <a:txBody>
                    <a:bodyPr/>
                    <a:lstStyle/>
                    <a:p>
                      <a:pPr algn="ctr" fontAlgn="ct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3672374295"/>
                  </a:ext>
                </a:extLst>
              </a:tr>
              <a:tr h="360630">
                <a:tc>
                  <a:txBody>
                    <a:bodyPr/>
                    <a:lstStyle/>
                    <a:p>
                      <a:pPr algn="ctr" fontAlgn="ctr"/>
                      <a:r>
                        <a:rPr lang="en-IN" sz="1400" b="0" i="0" u="none" strike="noStrike">
                          <a:solidFill>
                            <a:srgbClr val="000000"/>
                          </a:solidFill>
                          <a:effectLst/>
                          <a:latin typeface="Calibri"/>
                        </a:rPr>
                        <a:t>1</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Palso BK.</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Gajanan Dattatrya Deshpande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32,25,531</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08-08-2022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6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99.97%</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732302081"/>
                  </a:ext>
                </a:extLst>
              </a:tr>
              <a:tr h="360630">
                <a:tc>
                  <a:txBody>
                    <a:bodyPr/>
                    <a:lstStyle/>
                    <a:p>
                      <a:pPr algn="ctr" fontAlgn="ctr"/>
                      <a:r>
                        <a:rPr lang="en-IN" sz="1400" b="0" i="0" u="none" strike="noStrike">
                          <a:solidFill>
                            <a:srgbClr val="000000"/>
                          </a:solidFill>
                          <a:effectLst/>
                          <a:latin typeface="Calibri"/>
                        </a:rPr>
                        <a:t>2</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Yavalkhed</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Narendra Gopalrao Sure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31,86,717</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26-07-2022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9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90.49%</a:t>
                      </a: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672868426"/>
                  </a:ext>
                </a:extLst>
              </a:tr>
              <a:tr h="360630">
                <a:tc>
                  <a:txBody>
                    <a:bodyPr/>
                    <a:lstStyle/>
                    <a:p>
                      <a:pPr algn="ctr" fontAlgn="ctr"/>
                      <a:r>
                        <a:rPr lang="en-IN" sz="1400" b="0" i="0" u="none" strike="noStrike">
                          <a:solidFill>
                            <a:srgbClr val="000000"/>
                          </a:solidFill>
                          <a:effectLst/>
                          <a:latin typeface="Calibri"/>
                        </a:rPr>
                        <a:t>3</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Yeota</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Narendra Gopalrao Sure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44,47,610</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26-07-2022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9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88.86%</a:t>
                      </a: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lnR w="12700" cap="flat" cmpd="sng" algn="ctr">
                      <a:solidFill>
                        <a:schemeClr val="tx1"/>
                      </a:solidFill>
                      <a:prstDash val="solid"/>
                      <a:round/>
                      <a:headEnd type="none" w="med" len="med"/>
                      <a:tailEnd type="none" w="med" len="med"/>
                    </a:lnR>
                    <a:lnTlToBr w="12700" cmpd="sng">
                      <a:noFill/>
                      <a:prstDash val="solid"/>
                    </a:lnTlToBr>
                    <a:lnBlToTr w="12700" cmpd="sng">
                      <a:noFill/>
                      <a:prstDash val="solid"/>
                    </a:lnBlToTr>
                    <a:noFill/>
                  </a:tcP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lToBr w="12700" cmpd="sng">
                      <a:noFill/>
                      <a:prstDash val="solid"/>
                    </a:lnTlToBr>
                    <a:lnBlToTr w="12700" cmpd="sng">
                      <a:noFill/>
                      <a:prstDash val="solid"/>
                    </a:lnBlToTr>
                    <a:noFill/>
                  </a:tcPr>
                </a:tc>
                <a:extLst>
                  <a:ext uri="{0D108BD9-81ED-4DB2-BD59-A6C34878D82A}">
                    <a16:rowId xmlns:a16="http://schemas.microsoft.com/office/drawing/2014/main" val="958823137"/>
                  </a:ext>
                </a:extLst>
              </a:tr>
              <a:tr h="360630">
                <a:tc>
                  <a:txBody>
                    <a:bodyPr/>
                    <a:lstStyle/>
                    <a:p>
                      <a:pPr algn="ctr" fontAlgn="ctr"/>
                      <a:r>
                        <a:rPr lang="en-IN" sz="1400" b="0" i="0" u="none" strike="noStrike">
                          <a:solidFill>
                            <a:srgbClr val="000000"/>
                          </a:solidFill>
                          <a:effectLst/>
                          <a:latin typeface="Calibri"/>
                        </a:rPr>
                        <a:t>4</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Kumbhari</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Narendra Gopalrao Sure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1,55,05,598</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29-11-2022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9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72.57%</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3365865322"/>
                  </a:ext>
                </a:extLst>
              </a:tr>
              <a:tr h="360630">
                <a:tc>
                  <a:txBody>
                    <a:bodyPr/>
                    <a:lstStyle/>
                    <a:p>
                      <a:pPr algn="ctr" fontAlgn="ctr"/>
                      <a:r>
                        <a:rPr lang="en-IN" sz="1400" b="0" i="0" u="none" strike="noStrike">
                          <a:solidFill>
                            <a:srgbClr val="000000"/>
                          </a:solidFill>
                          <a:effectLst/>
                          <a:latin typeface="Calibri"/>
                        </a:rPr>
                        <a:t>5</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Kapshi Road</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Narendra Gopalrao Sure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1,13,52,145</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12-05-2022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9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28.23%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916623691"/>
                  </a:ext>
                </a:extLst>
              </a:tr>
              <a:tr h="360630">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6</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Patur Nandapur</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Vasant Subhashrao Deshmukh</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1,61,20,122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15-12-2022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9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20.99%</a:t>
                      </a:r>
                    </a:p>
                  </a:txBody>
                  <a:tcPr marL="9525" marR="9525" marT="9525" marB="0" anchor="ctr"/>
                </a:tc>
                <a:tc>
                  <a:txBody>
                    <a:bodyPr/>
                    <a:lstStyle/>
                    <a:p>
                      <a:pPr algn="ctr" fontAlgn="ctr"/>
                      <a:r>
                        <a:rPr lang="en-IN" sz="1400" b="0" i="0" u="none" strike="noStrike">
                          <a:solidFill>
                            <a:srgbClr val="000000"/>
                          </a:solidFill>
                          <a:effectLst/>
                          <a:latin typeface="Calibri"/>
                        </a:rPr>
                        <a:t>15.43%</a:t>
                      </a:r>
                    </a:p>
                  </a:txBody>
                  <a:tcPr marL="9525" marR="9525" marT="9525" marB="0" anchor="ctr"/>
                </a:tc>
                <a:tc>
                  <a:txBody>
                    <a:bodyPr/>
                    <a:lstStyle/>
                    <a:p>
                      <a:pPr algn="ctr" fontAlgn="ctr"/>
                      <a:r>
                        <a:rPr lang="en-IN" sz="1400" b="0" i="0" u="none" strike="noStrike">
                          <a:solidFill>
                            <a:srgbClr val="000000"/>
                          </a:solidFill>
                          <a:effectLst/>
                          <a:latin typeface="Calibri"/>
                        </a:rPr>
                        <a:t>24.87</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1265709391"/>
                  </a:ext>
                </a:extLst>
              </a:tr>
              <a:tr h="360630">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7</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Washimba</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Sanjay Ambadas Thakur</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66,38,419</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09-07-2022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9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19.94%</a:t>
                      </a:r>
                    </a:p>
                  </a:txBody>
                  <a:tcPr marL="9525" marR="9525" marT="9525" marB="0" anchor="ctr"/>
                </a:tc>
                <a:tc>
                  <a:txBody>
                    <a:bodyPr/>
                    <a:lstStyle/>
                    <a:p>
                      <a:pPr algn="ctr" fontAlgn="ctr"/>
                      <a:r>
                        <a:rPr lang="en-IN" sz="1400" b="0" i="0" u="none" strike="noStrike">
                          <a:solidFill>
                            <a:srgbClr val="000000"/>
                          </a:solidFill>
                          <a:effectLst/>
                          <a:latin typeface="Calibri"/>
                        </a:rPr>
                        <a:t>-</a:t>
                      </a: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417525817"/>
                  </a:ext>
                </a:extLst>
              </a:tr>
              <a:tr h="360630">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8</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Katyar</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Gajanan Dattatreya Deshpande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73,31,733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13-09-2022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9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7.84%</a:t>
                      </a:r>
                    </a:p>
                  </a:txBody>
                  <a:tcPr marL="9525" marR="9525" marT="9525" marB="0" anchor="ctr"/>
                </a:tc>
                <a:tc>
                  <a:txBody>
                    <a:bodyPr/>
                    <a:lstStyle/>
                    <a:p>
                      <a:pPr algn="ctr" fontAlgn="ctr"/>
                      <a:r>
                        <a:rPr lang="en-IN" sz="1400" b="0" i="0" u="none" strike="noStrike">
                          <a:solidFill>
                            <a:srgbClr val="000000"/>
                          </a:solidFill>
                          <a:effectLst/>
                          <a:latin typeface="Calibri"/>
                        </a:rPr>
                        <a:t>-</a:t>
                      </a: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097610716"/>
                  </a:ext>
                </a:extLst>
              </a:tr>
              <a:tr h="360630">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9</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Sisa Bondarkhed</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Manoj S. Korpe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34,86,117</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14-07-2022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9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2.84%</a:t>
                      </a:r>
                    </a:p>
                  </a:txBody>
                  <a:tcPr marL="9525" marR="9525" marT="9525" marB="0" anchor="ctr"/>
                </a:tc>
                <a:tc>
                  <a:txBody>
                    <a:bodyPr/>
                    <a:lstStyle/>
                    <a:p>
                      <a:pPr algn="ctr" fontAlgn="ctr"/>
                      <a:r>
                        <a:rPr lang="en-IN" sz="1400" b="0" i="0" u="none" strike="noStrike">
                          <a:solidFill>
                            <a:srgbClr val="000000"/>
                          </a:solidFill>
                          <a:effectLst/>
                          <a:latin typeface="Calibri"/>
                        </a:rPr>
                        <a:t>-</a:t>
                      </a: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789831600"/>
                  </a:ext>
                </a:extLst>
              </a:tr>
              <a:tr h="360630">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10</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Dewali</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Vasant Subashrao Deshmukh</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64,90,750</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08-05-2022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9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2.27%</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3969378695"/>
                  </a:ext>
                </a:extLst>
              </a:tr>
              <a:tr h="360630">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11</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Dongargaon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Vasant Subashrao Deshmukh</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1,02,98,981</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27-06-2022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9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1.28%</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4216080532"/>
                  </a:ext>
                </a:extLst>
              </a:tr>
              <a:tr h="360630">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12</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Dalambi</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Mohan G. kakar (Sharma)</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1,26,10,848</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08-10-2022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9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1.03%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439046834"/>
                  </a:ext>
                </a:extLst>
              </a:tr>
              <a:tr h="360630">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13</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Khadaka</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Vishal Shantaram Kakad</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57,74,643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15-12-2022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9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0.92%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extLst>
                  <a:ext uri="{0D108BD9-81ED-4DB2-BD59-A6C34878D82A}">
                    <a16:rowId xmlns:a16="http://schemas.microsoft.com/office/drawing/2014/main" val="2936910034"/>
                  </a:ext>
                </a:extLst>
              </a:tr>
            </a:tbl>
          </a:graphicData>
        </a:graphic>
      </p:graphicFrame>
    </p:spTree>
    <p:extLst>
      <p:ext uri="{BB962C8B-B14F-4D97-AF65-F5344CB8AC3E}">
        <p14:creationId xmlns:p14="http://schemas.microsoft.com/office/powerpoint/2010/main" val="25984814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207817" y="102811"/>
            <a:ext cx="11776365" cy="923349"/>
          </a:xfrm>
          <a:solidFill>
            <a:schemeClr val="accent4">
              <a:lumMod val="20000"/>
              <a:lumOff val="80000"/>
            </a:schemeClr>
          </a:solidFill>
        </p:spPr>
        <p:txBody>
          <a:bodyPr>
            <a:normAutofit fontScale="90000"/>
          </a:bodyPr>
          <a:lstStyle/>
          <a:p>
            <a:pPr algn="ctr"/>
            <a:r>
              <a:rPr lang="en-US" b="1" dirty="0">
                <a:latin typeface="+mn-lt"/>
              </a:rPr>
              <a:t>Abstract of Schemes – Work in Progress</a:t>
            </a:r>
            <a:br>
              <a:rPr lang="en-US" b="1" dirty="0">
                <a:latin typeface="+mn-lt"/>
              </a:rPr>
            </a:br>
            <a:r>
              <a:rPr lang="en-US" sz="3100" b="1" dirty="0">
                <a:latin typeface="+mn-lt"/>
              </a:rPr>
              <a:t>Category – “Retro”</a:t>
            </a:r>
          </a:p>
        </p:txBody>
      </p:sp>
      <p:graphicFrame>
        <p:nvGraphicFramePr>
          <p:cNvPr id="6" name="Table 5"/>
          <p:cNvGraphicFramePr>
            <a:graphicFrameLocks noGrp="1"/>
          </p:cNvGraphicFramePr>
          <p:nvPr/>
        </p:nvGraphicFramePr>
        <p:xfrm>
          <a:off x="497929" y="1113183"/>
          <a:ext cx="11196139" cy="593185"/>
        </p:xfrm>
        <a:graphic>
          <a:graphicData uri="http://schemas.openxmlformats.org/drawingml/2006/table">
            <a:tbl>
              <a:tblPr/>
              <a:tblGrid>
                <a:gridCol w="453210">
                  <a:extLst>
                    <a:ext uri="{9D8B030D-6E8A-4147-A177-3AD203B41FA5}">
                      <a16:colId xmlns:a16="http://schemas.microsoft.com/office/drawing/2014/main" val="20000"/>
                    </a:ext>
                  </a:extLst>
                </a:gridCol>
                <a:gridCol w="1355422">
                  <a:extLst>
                    <a:ext uri="{9D8B030D-6E8A-4147-A177-3AD203B41FA5}">
                      <a16:colId xmlns:a16="http://schemas.microsoft.com/office/drawing/2014/main" val="20001"/>
                    </a:ext>
                  </a:extLst>
                </a:gridCol>
                <a:gridCol w="2876357">
                  <a:extLst>
                    <a:ext uri="{9D8B030D-6E8A-4147-A177-3AD203B41FA5}">
                      <a16:colId xmlns:a16="http://schemas.microsoft.com/office/drawing/2014/main" val="20002"/>
                    </a:ext>
                  </a:extLst>
                </a:gridCol>
                <a:gridCol w="1273610">
                  <a:extLst>
                    <a:ext uri="{9D8B030D-6E8A-4147-A177-3AD203B41FA5}">
                      <a16:colId xmlns:a16="http://schemas.microsoft.com/office/drawing/2014/main" val="20003"/>
                    </a:ext>
                  </a:extLst>
                </a:gridCol>
                <a:gridCol w="1073266">
                  <a:extLst>
                    <a:ext uri="{9D8B030D-6E8A-4147-A177-3AD203B41FA5}">
                      <a16:colId xmlns:a16="http://schemas.microsoft.com/office/drawing/2014/main" val="20004"/>
                    </a:ext>
                  </a:extLst>
                </a:gridCol>
                <a:gridCol w="1202059">
                  <a:extLst>
                    <a:ext uri="{9D8B030D-6E8A-4147-A177-3AD203B41FA5}">
                      <a16:colId xmlns:a16="http://schemas.microsoft.com/office/drawing/2014/main" val="20005"/>
                    </a:ext>
                  </a:extLst>
                </a:gridCol>
                <a:gridCol w="987405">
                  <a:extLst>
                    <a:ext uri="{9D8B030D-6E8A-4147-A177-3AD203B41FA5}">
                      <a16:colId xmlns:a16="http://schemas.microsoft.com/office/drawing/2014/main" val="20006"/>
                    </a:ext>
                  </a:extLst>
                </a:gridCol>
                <a:gridCol w="987405">
                  <a:extLst>
                    <a:ext uri="{9D8B030D-6E8A-4147-A177-3AD203B41FA5}">
                      <a16:colId xmlns:a16="http://schemas.microsoft.com/office/drawing/2014/main" val="20007"/>
                    </a:ext>
                  </a:extLst>
                </a:gridCol>
                <a:gridCol w="987405">
                  <a:extLst>
                    <a:ext uri="{9D8B030D-6E8A-4147-A177-3AD203B41FA5}">
                      <a16:colId xmlns:a16="http://schemas.microsoft.com/office/drawing/2014/main" val="20008"/>
                    </a:ext>
                  </a:extLst>
                </a:gridCol>
              </a:tblGrid>
              <a:tr h="593185">
                <a:tc>
                  <a:txBody>
                    <a:bodyPr/>
                    <a:lstStyle/>
                    <a:p>
                      <a:pPr algn="ctr" fontAlgn="ctr"/>
                      <a:r>
                        <a:rPr lang="en-IN" sz="1600" b="1" i="0" u="none" strike="noStrike" dirty="0" err="1">
                          <a:solidFill>
                            <a:srgbClr val="000000"/>
                          </a:solidFill>
                          <a:effectLst/>
                          <a:latin typeface="Calibri" panose="020F0502020204030204"/>
                        </a:rPr>
                        <a:t>Sr</a:t>
                      </a:r>
                      <a:r>
                        <a:rPr lang="en-IN" sz="1600" b="1" i="0" u="none" strike="noStrike" dirty="0">
                          <a:solidFill>
                            <a:srgbClr val="000000"/>
                          </a:solidFill>
                          <a:effectLst/>
                          <a:latin typeface="Calibri" panose="020F0502020204030204"/>
                        </a:rPr>
                        <a:t> No</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Scheme Name</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Name of Agency</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W.O. Amount</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a:t>
                      </a:r>
                      <a:r>
                        <a:rPr lang="en-IN" sz="1600" b="1" i="0" u="none" strike="noStrike" dirty="0" err="1">
                          <a:solidFill>
                            <a:srgbClr val="000000"/>
                          </a:solidFill>
                          <a:effectLst/>
                          <a:latin typeface="Calibri" panose="020F0502020204030204"/>
                        </a:rPr>
                        <a:t>excl</a:t>
                      </a:r>
                      <a:r>
                        <a:rPr lang="en-IN" sz="1600" b="1" i="0" u="none" strike="noStrike" dirty="0">
                          <a:solidFill>
                            <a:srgbClr val="000000"/>
                          </a:solidFill>
                          <a:effectLst/>
                          <a:latin typeface="Calibri" panose="020F0502020204030204"/>
                        </a:rPr>
                        <a:t> GST)</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W.O.</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Date</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Construction</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Period</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a:rPr>
                        <a:t>Physical </a:t>
                      </a:r>
                    </a:p>
                    <a:p>
                      <a:pPr algn="ctr" fontAlgn="ctr"/>
                      <a:r>
                        <a:rPr lang="en-IN" sz="1600" b="1" i="0" u="none" strike="noStrike" dirty="0">
                          <a:solidFill>
                            <a:srgbClr val="000000"/>
                          </a:solidFill>
                          <a:effectLst/>
                          <a:latin typeface="Calibri"/>
                        </a:rPr>
                        <a:t>Progress</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US" sz="1600" b="1" i="0" u="none" strike="noStrike" dirty="0">
                          <a:solidFill>
                            <a:srgbClr val="000000"/>
                          </a:solidFill>
                          <a:effectLst/>
                          <a:latin typeface="Calibri"/>
                        </a:rPr>
                        <a:t>RA Bill</a:t>
                      </a:r>
                    </a:p>
                    <a:p>
                      <a:pPr algn="ctr" fontAlgn="ctr"/>
                      <a:r>
                        <a:rPr lang="en-US" sz="1100" b="1" i="0" u="none" strike="noStrike" dirty="0">
                          <a:solidFill>
                            <a:srgbClr val="000000"/>
                          </a:solidFill>
                          <a:effectLst/>
                          <a:latin typeface="Calibri"/>
                        </a:rPr>
                        <a:t>(Recommended)</a:t>
                      </a:r>
                    </a:p>
                    <a:p>
                      <a:pPr algn="ctr" fontAlgn="ctr"/>
                      <a:r>
                        <a:rPr lang="en-US" sz="1100" b="1" i="0" u="none" strike="noStrike" dirty="0">
                          <a:solidFill>
                            <a:srgbClr val="000000"/>
                          </a:solidFill>
                          <a:effectLst/>
                          <a:latin typeface="Calibri"/>
                        </a:rPr>
                        <a:t>%</a:t>
                      </a:r>
                      <a:endParaRPr lang="en-IN" sz="1100" b="1" i="0" u="none" strike="noStrike" dirty="0">
                        <a:solidFill>
                          <a:srgbClr val="000000"/>
                        </a:solidFill>
                        <a:effectLst/>
                        <a:latin typeface="Calibri"/>
                      </a:endParaRP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mn-lt"/>
                          <a:ea typeface="+mn-ea"/>
                          <a:cs typeface="+mn-cs"/>
                        </a:rPr>
                        <a:t>RA Bill</a:t>
                      </a:r>
                    </a:p>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mn-lt"/>
                          <a:ea typeface="+mn-ea"/>
                          <a:cs typeface="+mn-cs"/>
                        </a:rPr>
                        <a:t>(Recommended)</a:t>
                      </a:r>
                    </a:p>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mn-lt"/>
                          <a:ea typeface="+mn-ea"/>
                          <a:cs typeface="+mn-cs"/>
                        </a:rPr>
                        <a:t>In Lakhs</a:t>
                      </a:r>
                      <a:endParaRPr kumimoji="0" lang="en-IN" sz="1100" b="1" i="0" u="none" strike="noStrike" kern="1200" cap="none" spc="0" normalizeH="0" baseline="0" noProof="0" dirty="0">
                        <a:ln>
                          <a:noFill/>
                        </a:ln>
                        <a:solidFill>
                          <a:srgbClr val="000000"/>
                        </a:solidFill>
                        <a:effectLst/>
                        <a:uLnTx/>
                        <a:uFillTx/>
                        <a:latin typeface="+mn-lt"/>
                        <a:ea typeface="+mn-ea"/>
                        <a:cs typeface="+mn-cs"/>
                      </a:endParaRP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extLst>
                  <a:ext uri="{0D108BD9-81ED-4DB2-BD59-A6C34878D82A}">
                    <a16:rowId xmlns:a16="http://schemas.microsoft.com/office/drawing/2014/main" val="10000"/>
                  </a:ext>
                </a:extLst>
              </a:tr>
            </a:tbl>
          </a:graphicData>
        </a:graphic>
      </p:graphicFrame>
      <p:graphicFrame>
        <p:nvGraphicFramePr>
          <p:cNvPr id="2" name="Table 1">
            <a:extLst>
              <a:ext uri="{FF2B5EF4-FFF2-40B4-BE49-F238E27FC236}">
                <a16:creationId xmlns:a16="http://schemas.microsoft.com/office/drawing/2014/main" id="{D743879F-00F0-566D-8A81-A21E5B675490}"/>
              </a:ext>
            </a:extLst>
          </p:cNvPr>
          <p:cNvGraphicFramePr>
            <a:graphicFrameLocks noGrp="1"/>
          </p:cNvGraphicFramePr>
          <p:nvPr>
            <p:extLst>
              <p:ext uri="{D42A27DB-BD31-4B8C-83A1-F6EECF244321}">
                <p14:modId xmlns:p14="http://schemas.microsoft.com/office/powerpoint/2010/main" val="1716959750"/>
              </p:ext>
            </p:extLst>
          </p:nvPr>
        </p:nvGraphicFramePr>
        <p:xfrm>
          <a:off x="497929" y="1706369"/>
          <a:ext cx="11196139" cy="5048820"/>
        </p:xfrm>
        <a:graphic>
          <a:graphicData uri="http://schemas.openxmlformats.org/drawingml/2006/table">
            <a:tbl>
              <a:tblPr/>
              <a:tblGrid>
                <a:gridCol w="453210">
                  <a:extLst>
                    <a:ext uri="{9D8B030D-6E8A-4147-A177-3AD203B41FA5}">
                      <a16:colId xmlns:a16="http://schemas.microsoft.com/office/drawing/2014/main" val="232975009"/>
                    </a:ext>
                  </a:extLst>
                </a:gridCol>
                <a:gridCol w="1355422">
                  <a:extLst>
                    <a:ext uri="{9D8B030D-6E8A-4147-A177-3AD203B41FA5}">
                      <a16:colId xmlns:a16="http://schemas.microsoft.com/office/drawing/2014/main" val="785303415"/>
                    </a:ext>
                  </a:extLst>
                </a:gridCol>
                <a:gridCol w="2876357">
                  <a:extLst>
                    <a:ext uri="{9D8B030D-6E8A-4147-A177-3AD203B41FA5}">
                      <a16:colId xmlns:a16="http://schemas.microsoft.com/office/drawing/2014/main" val="2413870011"/>
                    </a:ext>
                  </a:extLst>
                </a:gridCol>
                <a:gridCol w="1273610">
                  <a:extLst>
                    <a:ext uri="{9D8B030D-6E8A-4147-A177-3AD203B41FA5}">
                      <a16:colId xmlns:a16="http://schemas.microsoft.com/office/drawing/2014/main" val="1904706511"/>
                    </a:ext>
                  </a:extLst>
                </a:gridCol>
                <a:gridCol w="1073266">
                  <a:extLst>
                    <a:ext uri="{9D8B030D-6E8A-4147-A177-3AD203B41FA5}">
                      <a16:colId xmlns:a16="http://schemas.microsoft.com/office/drawing/2014/main" val="1261089464"/>
                    </a:ext>
                  </a:extLst>
                </a:gridCol>
                <a:gridCol w="1202059">
                  <a:extLst>
                    <a:ext uri="{9D8B030D-6E8A-4147-A177-3AD203B41FA5}">
                      <a16:colId xmlns:a16="http://schemas.microsoft.com/office/drawing/2014/main" val="3569328776"/>
                    </a:ext>
                  </a:extLst>
                </a:gridCol>
                <a:gridCol w="987405">
                  <a:extLst>
                    <a:ext uri="{9D8B030D-6E8A-4147-A177-3AD203B41FA5}">
                      <a16:colId xmlns:a16="http://schemas.microsoft.com/office/drawing/2014/main" val="1379136875"/>
                    </a:ext>
                  </a:extLst>
                </a:gridCol>
                <a:gridCol w="987405">
                  <a:extLst>
                    <a:ext uri="{9D8B030D-6E8A-4147-A177-3AD203B41FA5}">
                      <a16:colId xmlns:a16="http://schemas.microsoft.com/office/drawing/2014/main" val="1990831582"/>
                    </a:ext>
                  </a:extLst>
                </a:gridCol>
                <a:gridCol w="987405">
                  <a:extLst>
                    <a:ext uri="{9D8B030D-6E8A-4147-A177-3AD203B41FA5}">
                      <a16:colId xmlns:a16="http://schemas.microsoft.com/office/drawing/2014/main" val="566365327"/>
                    </a:ext>
                  </a:extLst>
                </a:gridCol>
              </a:tblGrid>
              <a:tr h="360630">
                <a:tc>
                  <a:txBody>
                    <a:bodyPr/>
                    <a:lstStyle/>
                    <a:p>
                      <a:pPr algn="ctr" fontAlgn="ctr"/>
                      <a:r>
                        <a:rPr lang="en-IN" sz="1400" b="0" i="0" u="none" strike="noStrike">
                          <a:solidFill>
                            <a:srgbClr val="000000"/>
                          </a:solidFill>
                          <a:effectLst/>
                          <a:latin typeface="Calibri"/>
                        </a:rPr>
                        <a:t>14</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Kolambi</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Narendra Gopal Rao Sure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75,54,603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26-07-2022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9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0.75%</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3672374295"/>
                  </a:ext>
                </a:extLst>
              </a:tr>
              <a:tr h="360630">
                <a:tc>
                  <a:txBody>
                    <a:bodyPr/>
                    <a:lstStyle/>
                    <a:p>
                      <a:pPr algn="ctr" fontAlgn="ctr"/>
                      <a:r>
                        <a:rPr lang="en-IN" sz="1400" b="0" i="0" u="none" strike="noStrike">
                          <a:solidFill>
                            <a:srgbClr val="000000"/>
                          </a:solidFill>
                          <a:effectLst/>
                          <a:latin typeface="Calibri"/>
                        </a:rPr>
                        <a:t>15</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Sonala</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Gopal Shaligram Gawande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44,35,166</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07-04-2022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9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0.74%</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732302081"/>
                  </a:ext>
                </a:extLst>
              </a:tr>
              <a:tr h="360630">
                <a:tc>
                  <a:txBody>
                    <a:bodyPr/>
                    <a:lstStyle/>
                    <a:p>
                      <a:pPr algn="ctr" fontAlgn="ctr"/>
                      <a:r>
                        <a:rPr lang="en-IN" sz="1400" b="0" i="0" u="none" strike="noStrike">
                          <a:solidFill>
                            <a:srgbClr val="000000"/>
                          </a:solidFill>
                          <a:effectLst/>
                          <a:latin typeface="Calibri"/>
                        </a:rPr>
                        <a:t>16</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Chikhalgaon</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Mohan G. Kakar</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32,09,262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19-08-2022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6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0.71%</a:t>
                      </a: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672868426"/>
                  </a:ext>
                </a:extLst>
              </a:tr>
              <a:tr h="360630">
                <a:tc>
                  <a:txBody>
                    <a:bodyPr/>
                    <a:lstStyle/>
                    <a:p>
                      <a:pPr algn="ctr" fontAlgn="ctr"/>
                      <a:r>
                        <a:rPr lang="en-IN" sz="1400" b="0" i="0" u="none" strike="noStrike">
                          <a:solidFill>
                            <a:srgbClr val="000000"/>
                          </a:solidFill>
                          <a:effectLst/>
                          <a:latin typeface="Calibri"/>
                        </a:rPr>
                        <a:t>17</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Sisa Udegaon</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Rajesh Gulabrao Ghule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22,25,464</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29-07-2022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6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0.66%</a:t>
                      </a: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lnR w="12700" cap="flat" cmpd="sng" algn="ctr">
                      <a:solidFill>
                        <a:schemeClr val="tx1"/>
                      </a:solidFill>
                      <a:prstDash val="solid"/>
                      <a:round/>
                      <a:headEnd type="none" w="med" len="med"/>
                      <a:tailEnd type="none" w="med" len="med"/>
                    </a:lnR>
                    <a:lnTlToBr w="12700" cmpd="sng">
                      <a:noFill/>
                      <a:prstDash val="solid"/>
                    </a:lnTlToBr>
                    <a:lnBlToTr w="12700" cmpd="sng">
                      <a:noFill/>
                      <a:prstDash val="solid"/>
                    </a:lnBlToTr>
                    <a:noFill/>
                  </a:tcP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lToBr w="12700" cmpd="sng">
                      <a:noFill/>
                      <a:prstDash val="solid"/>
                    </a:lnTlToBr>
                    <a:lnBlToTr w="12700" cmpd="sng">
                      <a:noFill/>
                      <a:prstDash val="solid"/>
                    </a:lnBlToTr>
                    <a:noFill/>
                  </a:tcPr>
                </a:tc>
                <a:extLst>
                  <a:ext uri="{0D108BD9-81ED-4DB2-BD59-A6C34878D82A}">
                    <a16:rowId xmlns:a16="http://schemas.microsoft.com/office/drawing/2014/main" val="958823137"/>
                  </a:ext>
                </a:extLst>
              </a:tr>
              <a:tr h="360630">
                <a:tc>
                  <a:txBody>
                    <a:bodyPr/>
                    <a:lstStyle/>
                    <a:p>
                      <a:pPr algn="ctr" fontAlgn="ctr"/>
                      <a:r>
                        <a:rPr lang="en-IN" sz="1400" b="0" i="0" u="none" strike="noStrike">
                          <a:solidFill>
                            <a:srgbClr val="000000"/>
                          </a:solidFill>
                          <a:effectLst/>
                          <a:latin typeface="Calibri"/>
                        </a:rPr>
                        <a:t>18</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Chachondi</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Gopal Shaligram Gawande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32,89,558</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09-09-2022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9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0.41%</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3365865322"/>
                  </a:ext>
                </a:extLst>
              </a:tr>
              <a:tr h="360630">
                <a:tc>
                  <a:txBody>
                    <a:bodyPr/>
                    <a:lstStyle/>
                    <a:p>
                      <a:pPr algn="ctr" fontAlgn="ctr"/>
                      <a:r>
                        <a:rPr lang="en-IN" sz="1400" b="0" i="0" u="none" strike="noStrike">
                          <a:solidFill>
                            <a:srgbClr val="000000"/>
                          </a:solidFill>
                          <a:effectLst/>
                          <a:latin typeface="Calibri"/>
                        </a:rPr>
                        <a:t>19</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Takli Pote</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Narendra Gopalrao Sure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55,37,981</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12-05-2022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9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0.24%</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916623691"/>
                  </a:ext>
                </a:extLst>
              </a:tr>
              <a:tr h="360630">
                <a:tc gridSpan="9">
                  <a:txBody>
                    <a:bodyPr/>
                    <a:lstStyle/>
                    <a:p>
                      <a:pPr algn="ctr" fontAlgn="ctr"/>
                      <a:r>
                        <a:rPr lang="en-US" sz="1400" b="1" i="0" u="none" strike="noStrike" dirty="0" err="1">
                          <a:solidFill>
                            <a:srgbClr val="000000"/>
                          </a:solidFill>
                          <a:effectLst/>
                          <a:latin typeface="Calibri" panose="020F0502020204030204" pitchFamily="34" charset="0"/>
                          <a:cs typeface="Calibri" panose="020F0502020204030204" pitchFamily="34" charset="0"/>
                        </a:rPr>
                        <a:t>Balapur</a:t>
                      </a:r>
                      <a:r>
                        <a:rPr lang="en-US" sz="1400" b="1" i="0" u="none" strike="noStrike" dirty="0">
                          <a:solidFill>
                            <a:srgbClr val="000000"/>
                          </a:solidFill>
                          <a:effectLst/>
                          <a:latin typeface="Calibri" panose="020F0502020204030204" pitchFamily="34" charset="0"/>
                          <a:cs typeface="Calibri" panose="020F0502020204030204" pitchFamily="34" charset="0"/>
                        </a:rPr>
                        <a:t> Taluka</a:t>
                      </a: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hMerge="1">
                  <a:txBody>
                    <a:bodyPr/>
                    <a:lstStyle/>
                    <a:p>
                      <a:pPr algn="ctr" fontAlgn="ctr"/>
                      <a:r>
                        <a:rPr lang="en-US" sz="1400" b="0" i="0" u="none" strike="noStrike" dirty="0" err="1">
                          <a:solidFill>
                            <a:srgbClr val="000000"/>
                          </a:solidFill>
                          <a:effectLst/>
                          <a:latin typeface="Calibri" panose="020F0502020204030204" pitchFamily="34" charset="0"/>
                          <a:cs typeface="Calibri" panose="020F0502020204030204" pitchFamily="34" charset="0"/>
                        </a:rPr>
                        <a:t>Balapur</a:t>
                      </a:r>
                      <a:r>
                        <a:rPr lang="en-US" sz="1400" b="0" i="0" u="none" strike="noStrike" dirty="0">
                          <a:solidFill>
                            <a:srgbClr val="000000"/>
                          </a:solidFill>
                          <a:effectLst/>
                          <a:latin typeface="Calibri" panose="020F0502020204030204" pitchFamily="34" charset="0"/>
                          <a:cs typeface="Calibri" panose="020F0502020204030204" pitchFamily="34" charset="0"/>
                        </a:rPr>
                        <a:t> Taluka</a:t>
                      </a: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IN" sz="1400" b="0" i="0" u="none" strike="noStrike" dirty="0">
                        <a:solidFill>
                          <a:srgbClr val="000000"/>
                        </a:solidFill>
                        <a:effectLst/>
                        <a:latin typeface="Calibri"/>
                      </a:endParaRPr>
                    </a:p>
                  </a:txBody>
                  <a:tcPr marL="9525" marR="9525" marT="9525" marB="0" anchor="ctr"/>
                </a:tc>
                <a:tc hMerge="1">
                  <a:txBody>
                    <a:bodyPr/>
                    <a:lstStyle/>
                    <a:p>
                      <a:pPr algn="ctr" fontAlgn="ct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1265709391"/>
                  </a:ext>
                </a:extLst>
              </a:tr>
              <a:tr h="360630">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20</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Mandawa Bk.</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Gopal Bhimrao Bhagat</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25,14,377</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13-08-2022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9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40.32%</a:t>
                      </a:r>
                    </a:p>
                  </a:txBody>
                  <a:tcPr marL="9525" marR="9525" marT="9525" marB="0" anchor="ctr"/>
                </a:tc>
                <a:tc>
                  <a:txBody>
                    <a:bodyPr/>
                    <a:lstStyle/>
                    <a:p>
                      <a:pPr algn="ctr" fontAlgn="ctr"/>
                      <a:r>
                        <a:rPr lang="en-IN" sz="1400" b="0" i="0" u="none" strike="noStrike">
                          <a:solidFill>
                            <a:srgbClr val="000000"/>
                          </a:solidFill>
                          <a:effectLst/>
                          <a:latin typeface="Calibri"/>
                        </a:rPr>
                        <a:t>-</a:t>
                      </a: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417525817"/>
                  </a:ext>
                </a:extLst>
              </a:tr>
              <a:tr h="360630">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21</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Tamshi</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Vasant Subashrao Deshmukh</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75,40,741</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15-12-2022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9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30.53%</a:t>
                      </a:r>
                    </a:p>
                  </a:txBody>
                  <a:tcPr marL="9525" marR="9525" marT="9525" marB="0" anchor="ctr"/>
                </a:tc>
                <a:tc>
                  <a:txBody>
                    <a:bodyPr/>
                    <a:lstStyle/>
                    <a:p>
                      <a:pPr algn="ctr" fontAlgn="ctr"/>
                      <a:r>
                        <a:rPr lang="en-IN" sz="1400" b="0" i="0" u="none" strike="noStrike">
                          <a:solidFill>
                            <a:srgbClr val="000000"/>
                          </a:solidFill>
                          <a:effectLst/>
                          <a:latin typeface="Calibri"/>
                        </a:rPr>
                        <a:t>-</a:t>
                      </a: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097610716"/>
                  </a:ext>
                </a:extLst>
              </a:tr>
              <a:tr h="360630">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22</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Batwadi Bk. &amp; Kh.</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Vasantrao Subashrao Deshmukh</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2,25,35,477</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15-12-2022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9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13.08%</a:t>
                      </a:r>
                    </a:p>
                  </a:txBody>
                  <a:tcPr marL="9525" marR="9525" marT="9525" marB="0" anchor="ctr"/>
                </a:tc>
                <a:tc>
                  <a:txBody>
                    <a:bodyPr/>
                    <a:lstStyle/>
                    <a:p>
                      <a:pPr algn="ctr" fontAlgn="ctr"/>
                      <a:r>
                        <a:rPr lang="en-IN" sz="1400" b="0" i="0" u="none" strike="noStrike">
                          <a:solidFill>
                            <a:srgbClr val="000000"/>
                          </a:solidFill>
                          <a:effectLst/>
                          <a:latin typeface="Calibri"/>
                        </a:rPr>
                        <a:t>-</a:t>
                      </a: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789831600"/>
                  </a:ext>
                </a:extLst>
              </a:tr>
              <a:tr h="360630">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23</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Dhanegaon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Rahul Dhanokar</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15,63,449</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12-12-2022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6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13.04%</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3969378695"/>
                  </a:ext>
                </a:extLst>
              </a:tr>
              <a:tr h="360630">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24</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Chincholi Ganu</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Manoj S Korpe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1,03,02,685</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24-07-2022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9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2.61%</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4216080532"/>
                  </a:ext>
                </a:extLst>
              </a:tr>
              <a:tr h="360630">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25</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Manki</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Sanjay Madhukar Gadghe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92,80,074</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15-12-2022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9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1.54%</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439046834"/>
                  </a:ext>
                </a:extLst>
              </a:tr>
              <a:tr h="360630">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26</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Hingna (Shelad)</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Mangesh Trambyak Mahalle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62,42,297</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15-12-2022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9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1.41%</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extLst>
                  <a:ext uri="{0D108BD9-81ED-4DB2-BD59-A6C34878D82A}">
                    <a16:rowId xmlns:a16="http://schemas.microsoft.com/office/drawing/2014/main" val="2936910034"/>
                  </a:ext>
                </a:extLst>
              </a:tr>
            </a:tbl>
          </a:graphicData>
        </a:graphic>
      </p:graphicFrame>
    </p:spTree>
    <p:extLst>
      <p:ext uri="{BB962C8B-B14F-4D97-AF65-F5344CB8AC3E}">
        <p14:creationId xmlns:p14="http://schemas.microsoft.com/office/powerpoint/2010/main" val="22583988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207817" y="102811"/>
            <a:ext cx="11776365" cy="923349"/>
          </a:xfrm>
          <a:solidFill>
            <a:schemeClr val="accent4">
              <a:lumMod val="20000"/>
              <a:lumOff val="80000"/>
            </a:schemeClr>
          </a:solidFill>
        </p:spPr>
        <p:txBody>
          <a:bodyPr>
            <a:normAutofit fontScale="90000"/>
          </a:bodyPr>
          <a:lstStyle/>
          <a:p>
            <a:pPr algn="ctr"/>
            <a:r>
              <a:rPr lang="en-US" b="1" dirty="0">
                <a:latin typeface="+mn-lt"/>
              </a:rPr>
              <a:t>Abstract of Schemes – Work in Progress</a:t>
            </a:r>
            <a:br>
              <a:rPr lang="en-US" b="1" dirty="0">
                <a:latin typeface="+mn-lt"/>
              </a:rPr>
            </a:br>
            <a:r>
              <a:rPr lang="en-US" sz="3100" b="1" dirty="0">
                <a:latin typeface="+mn-lt"/>
              </a:rPr>
              <a:t>Category – “Retro”</a:t>
            </a:r>
          </a:p>
        </p:txBody>
      </p:sp>
      <p:graphicFrame>
        <p:nvGraphicFramePr>
          <p:cNvPr id="6" name="Table 5"/>
          <p:cNvGraphicFramePr>
            <a:graphicFrameLocks noGrp="1"/>
          </p:cNvGraphicFramePr>
          <p:nvPr/>
        </p:nvGraphicFramePr>
        <p:xfrm>
          <a:off x="497929" y="1113183"/>
          <a:ext cx="11196139" cy="593185"/>
        </p:xfrm>
        <a:graphic>
          <a:graphicData uri="http://schemas.openxmlformats.org/drawingml/2006/table">
            <a:tbl>
              <a:tblPr/>
              <a:tblGrid>
                <a:gridCol w="453210">
                  <a:extLst>
                    <a:ext uri="{9D8B030D-6E8A-4147-A177-3AD203B41FA5}">
                      <a16:colId xmlns:a16="http://schemas.microsoft.com/office/drawing/2014/main" val="20000"/>
                    </a:ext>
                  </a:extLst>
                </a:gridCol>
                <a:gridCol w="1355422">
                  <a:extLst>
                    <a:ext uri="{9D8B030D-6E8A-4147-A177-3AD203B41FA5}">
                      <a16:colId xmlns:a16="http://schemas.microsoft.com/office/drawing/2014/main" val="20001"/>
                    </a:ext>
                  </a:extLst>
                </a:gridCol>
                <a:gridCol w="2876357">
                  <a:extLst>
                    <a:ext uri="{9D8B030D-6E8A-4147-A177-3AD203B41FA5}">
                      <a16:colId xmlns:a16="http://schemas.microsoft.com/office/drawing/2014/main" val="20002"/>
                    </a:ext>
                  </a:extLst>
                </a:gridCol>
                <a:gridCol w="1273610">
                  <a:extLst>
                    <a:ext uri="{9D8B030D-6E8A-4147-A177-3AD203B41FA5}">
                      <a16:colId xmlns:a16="http://schemas.microsoft.com/office/drawing/2014/main" val="20003"/>
                    </a:ext>
                  </a:extLst>
                </a:gridCol>
                <a:gridCol w="1073266">
                  <a:extLst>
                    <a:ext uri="{9D8B030D-6E8A-4147-A177-3AD203B41FA5}">
                      <a16:colId xmlns:a16="http://schemas.microsoft.com/office/drawing/2014/main" val="20004"/>
                    </a:ext>
                  </a:extLst>
                </a:gridCol>
                <a:gridCol w="1202059">
                  <a:extLst>
                    <a:ext uri="{9D8B030D-6E8A-4147-A177-3AD203B41FA5}">
                      <a16:colId xmlns:a16="http://schemas.microsoft.com/office/drawing/2014/main" val="20005"/>
                    </a:ext>
                  </a:extLst>
                </a:gridCol>
                <a:gridCol w="987405">
                  <a:extLst>
                    <a:ext uri="{9D8B030D-6E8A-4147-A177-3AD203B41FA5}">
                      <a16:colId xmlns:a16="http://schemas.microsoft.com/office/drawing/2014/main" val="20006"/>
                    </a:ext>
                  </a:extLst>
                </a:gridCol>
                <a:gridCol w="987405">
                  <a:extLst>
                    <a:ext uri="{9D8B030D-6E8A-4147-A177-3AD203B41FA5}">
                      <a16:colId xmlns:a16="http://schemas.microsoft.com/office/drawing/2014/main" val="20007"/>
                    </a:ext>
                  </a:extLst>
                </a:gridCol>
                <a:gridCol w="987405">
                  <a:extLst>
                    <a:ext uri="{9D8B030D-6E8A-4147-A177-3AD203B41FA5}">
                      <a16:colId xmlns:a16="http://schemas.microsoft.com/office/drawing/2014/main" val="20008"/>
                    </a:ext>
                  </a:extLst>
                </a:gridCol>
              </a:tblGrid>
              <a:tr h="593185">
                <a:tc>
                  <a:txBody>
                    <a:bodyPr/>
                    <a:lstStyle/>
                    <a:p>
                      <a:pPr algn="ctr" fontAlgn="ctr"/>
                      <a:r>
                        <a:rPr lang="en-IN" sz="1600" b="1" i="0" u="none" strike="noStrike" dirty="0" err="1">
                          <a:solidFill>
                            <a:srgbClr val="000000"/>
                          </a:solidFill>
                          <a:effectLst/>
                          <a:latin typeface="Calibri" panose="020F0502020204030204"/>
                        </a:rPr>
                        <a:t>Sr</a:t>
                      </a:r>
                      <a:r>
                        <a:rPr lang="en-IN" sz="1600" b="1" i="0" u="none" strike="noStrike" dirty="0">
                          <a:solidFill>
                            <a:srgbClr val="000000"/>
                          </a:solidFill>
                          <a:effectLst/>
                          <a:latin typeface="Calibri" panose="020F0502020204030204"/>
                        </a:rPr>
                        <a:t> No</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Scheme Name</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Name of Agency</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W.O. Amount</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a:t>
                      </a:r>
                      <a:r>
                        <a:rPr lang="en-IN" sz="1600" b="1" i="0" u="none" strike="noStrike" dirty="0" err="1">
                          <a:solidFill>
                            <a:srgbClr val="000000"/>
                          </a:solidFill>
                          <a:effectLst/>
                          <a:latin typeface="Calibri" panose="020F0502020204030204"/>
                        </a:rPr>
                        <a:t>excl</a:t>
                      </a:r>
                      <a:r>
                        <a:rPr lang="en-IN" sz="1600" b="1" i="0" u="none" strike="noStrike" dirty="0">
                          <a:solidFill>
                            <a:srgbClr val="000000"/>
                          </a:solidFill>
                          <a:effectLst/>
                          <a:latin typeface="Calibri" panose="020F0502020204030204"/>
                        </a:rPr>
                        <a:t> GST)</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W.O.</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Date</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Construction</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Period</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a:rPr>
                        <a:t>Physical </a:t>
                      </a:r>
                    </a:p>
                    <a:p>
                      <a:pPr algn="ctr" fontAlgn="ctr"/>
                      <a:r>
                        <a:rPr lang="en-IN" sz="1600" b="1" i="0" u="none" strike="noStrike" dirty="0">
                          <a:solidFill>
                            <a:srgbClr val="000000"/>
                          </a:solidFill>
                          <a:effectLst/>
                          <a:latin typeface="Calibri"/>
                        </a:rPr>
                        <a:t>Progress</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US" sz="1600" b="1" i="0" u="none" strike="noStrike" dirty="0">
                          <a:solidFill>
                            <a:srgbClr val="000000"/>
                          </a:solidFill>
                          <a:effectLst/>
                          <a:latin typeface="Calibri"/>
                        </a:rPr>
                        <a:t>RA Bill</a:t>
                      </a:r>
                    </a:p>
                    <a:p>
                      <a:pPr algn="ctr" fontAlgn="ctr"/>
                      <a:r>
                        <a:rPr lang="en-US" sz="1100" b="1" i="0" u="none" strike="noStrike" dirty="0">
                          <a:solidFill>
                            <a:srgbClr val="000000"/>
                          </a:solidFill>
                          <a:effectLst/>
                          <a:latin typeface="Calibri"/>
                        </a:rPr>
                        <a:t>(Recommended)</a:t>
                      </a:r>
                    </a:p>
                    <a:p>
                      <a:pPr algn="ctr" fontAlgn="ctr"/>
                      <a:r>
                        <a:rPr lang="en-US" sz="1100" b="1" i="0" u="none" strike="noStrike" dirty="0">
                          <a:solidFill>
                            <a:srgbClr val="000000"/>
                          </a:solidFill>
                          <a:effectLst/>
                          <a:latin typeface="Calibri"/>
                        </a:rPr>
                        <a:t>%</a:t>
                      </a:r>
                      <a:endParaRPr lang="en-IN" sz="1100" b="1" i="0" u="none" strike="noStrike" dirty="0">
                        <a:solidFill>
                          <a:srgbClr val="000000"/>
                        </a:solidFill>
                        <a:effectLst/>
                        <a:latin typeface="Calibri"/>
                      </a:endParaRP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mn-lt"/>
                          <a:ea typeface="+mn-ea"/>
                          <a:cs typeface="+mn-cs"/>
                        </a:rPr>
                        <a:t>RA Bill</a:t>
                      </a:r>
                    </a:p>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mn-lt"/>
                          <a:ea typeface="+mn-ea"/>
                          <a:cs typeface="+mn-cs"/>
                        </a:rPr>
                        <a:t>(Recommended)</a:t>
                      </a:r>
                    </a:p>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mn-lt"/>
                          <a:ea typeface="+mn-ea"/>
                          <a:cs typeface="+mn-cs"/>
                        </a:rPr>
                        <a:t>In Lakhs</a:t>
                      </a:r>
                      <a:endParaRPr kumimoji="0" lang="en-IN" sz="1100" b="1" i="0" u="none" strike="noStrike" kern="1200" cap="none" spc="0" normalizeH="0" baseline="0" noProof="0" dirty="0">
                        <a:ln>
                          <a:noFill/>
                        </a:ln>
                        <a:solidFill>
                          <a:srgbClr val="000000"/>
                        </a:solidFill>
                        <a:effectLst/>
                        <a:uLnTx/>
                        <a:uFillTx/>
                        <a:latin typeface="+mn-lt"/>
                        <a:ea typeface="+mn-ea"/>
                        <a:cs typeface="+mn-cs"/>
                      </a:endParaRP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extLst>
                  <a:ext uri="{0D108BD9-81ED-4DB2-BD59-A6C34878D82A}">
                    <a16:rowId xmlns:a16="http://schemas.microsoft.com/office/drawing/2014/main" val="10000"/>
                  </a:ext>
                </a:extLst>
              </a:tr>
            </a:tbl>
          </a:graphicData>
        </a:graphic>
      </p:graphicFrame>
      <p:graphicFrame>
        <p:nvGraphicFramePr>
          <p:cNvPr id="2" name="Table 1">
            <a:extLst>
              <a:ext uri="{FF2B5EF4-FFF2-40B4-BE49-F238E27FC236}">
                <a16:creationId xmlns:a16="http://schemas.microsoft.com/office/drawing/2014/main" id="{D743879F-00F0-566D-8A81-A21E5B675490}"/>
              </a:ext>
            </a:extLst>
          </p:cNvPr>
          <p:cNvGraphicFramePr>
            <a:graphicFrameLocks noGrp="1"/>
          </p:cNvGraphicFramePr>
          <p:nvPr>
            <p:extLst>
              <p:ext uri="{D42A27DB-BD31-4B8C-83A1-F6EECF244321}">
                <p14:modId xmlns:p14="http://schemas.microsoft.com/office/powerpoint/2010/main" val="1267333733"/>
              </p:ext>
            </p:extLst>
          </p:nvPr>
        </p:nvGraphicFramePr>
        <p:xfrm>
          <a:off x="497929" y="1706369"/>
          <a:ext cx="11196139" cy="5048818"/>
        </p:xfrm>
        <a:graphic>
          <a:graphicData uri="http://schemas.openxmlformats.org/drawingml/2006/table">
            <a:tbl>
              <a:tblPr/>
              <a:tblGrid>
                <a:gridCol w="453210">
                  <a:extLst>
                    <a:ext uri="{9D8B030D-6E8A-4147-A177-3AD203B41FA5}">
                      <a16:colId xmlns:a16="http://schemas.microsoft.com/office/drawing/2014/main" val="232975009"/>
                    </a:ext>
                  </a:extLst>
                </a:gridCol>
                <a:gridCol w="1355422">
                  <a:extLst>
                    <a:ext uri="{9D8B030D-6E8A-4147-A177-3AD203B41FA5}">
                      <a16:colId xmlns:a16="http://schemas.microsoft.com/office/drawing/2014/main" val="785303415"/>
                    </a:ext>
                  </a:extLst>
                </a:gridCol>
                <a:gridCol w="2876357">
                  <a:extLst>
                    <a:ext uri="{9D8B030D-6E8A-4147-A177-3AD203B41FA5}">
                      <a16:colId xmlns:a16="http://schemas.microsoft.com/office/drawing/2014/main" val="2413870011"/>
                    </a:ext>
                  </a:extLst>
                </a:gridCol>
                <a:gridCol w="1273610">
                  <a:extLst>
                    <a:ext uri="{9D8B030D-6E8A-4147-A177-3AD203B41FA5}">
                      <a16:colId xmlns:a16="http://schemas.microsoft.com/office/drawing/2014/main" val="1904706511"/>
                    </a:ext>
                  </a:extLst>
                </a:gridCol>
                <a:gridCol w="1073266">
                  <a:extLst>
                    <a:ext uri="{9D8B030D-6E8A-4147-A177-3AD203B41FA5}">
                      <a16:colId xmlns:a16="http://schemas.microsoft.com/office/drawing/2014/main" val="1261089464"/>
                    </a:ext>
                  </a:extLst>
                </a:gridCol>
                <a:gridCol w="1202059">
                  <a:extLst>
                    <a:ext uri="{9D8B030D-6E8A-4147-A177-3AD203B41FA5}">
                      <a16:colId xmlns:a16="http://schemas.microsoft.com/office/drawing/2014/main" val="3569328776"/>
                    </a:ext>
                  </a:extLst>
                </a:gridCol>
                <a:gridCol w="987405">
                  <a:extLst>
                    <a:ext uri="{9D8B030D-6E8A-4147-A177-3AD203B41FA5}">
                      <a16:colId xmlns:a16="http://schemas.microsoft.com/office/drawing/2014/main" val="1379136875"/>
                    </a:ext>
                  </a:extLst>
                </a:gridCol>
                <a:gridCol w="987405">
                  <a:extLst>
                    <a:ext uri="{9D8B030D-6E8A-4147-A177-3AD203B41FA5}">
                      <a16:colId xmlns:a16="http://schemas.microsoft.com/office/drawing/2014/main" val="1990831582"/>
                    </a:ext>
                  </a:extLst>
                </a:gridCol>
                <a:gridCol w="987405">
                  <a:extLst>
                    <a:ext uri="{9D8B030D-6E8A-4147-A177-3AD203B41FA5}">
                      <a16:colId xmlns:a16="http://schemas.microsoft.com/office/drawing/2014/main" val="566365327"/>
                    </a:ext>
                  </a:extLst>
                </a:gridCol>
              </a:tblGrid>
              <a:tr h="352755">
                <a:tc>
                  <a:txBody>
                    <a:bodyPr/>
                    <a:lstStyle/>
                    <a:p>
                      <a:pPr algn="ctr" fontAlgn="ctr"/>
                      <a:r>
                        <a:rPr lang="en-IN" sz="1400" b="0" i="0" u="none" strike="noStrike">
                          <a:solidFill>
                            <a:srgbClr val="000000"/>
                          </a:solidFill>
                          <a:effectLst/>
                          <a:latin typeface="Calibri"/>
                        </a:rPr>
                        <a:t>27</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Khamkhed</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Vasant Subhashrao Deshmukh</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63,00,519</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26-05-2022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6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1.27%</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3672374295"/>
                  </a:ext>
                </a:extLst>
              </a:tr>
              <a:tr h="352755">
                <a:tc>
                  <a:txBody>
                    <a:bodyPr/>
                    <a:lstStyle/>
                    <a:p>
                      <a:pPr algn="ctr" fontAlgn="ctr"/>
                      <a:r>
                        <a:rPr lang="en-IN" sz="1400" b="0" i="0" u="none" strike="noStrike">
                          <a:solidFill>
                            <a:srgbClr val="000000"/>
                          </a:solidFill>
                          <a:effectLst/>
                          <a:latin typeface="Calibri"/>
                        </a:rPr>
                        <a:t>28</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Satargaon</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Rahul Dhanokar</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68,25,420</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14-12-2022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9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0.32%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732302081"/>
                  </a:ext>
                </a:extLst>
              </a:tr>
              <a:tr h="352755">
                <a:tc>
                  <a:txBody>
                    <a:bodyPr/>
                    <a:lstStyle/>
                    <a:p>
                      <a:pPr algn="ctr" fontAlgn="ctr"/>
                      <a:r>
                        <a:rPr lang="en-IN" sz="1400" b="0" i="0" u="none" strike="noStrike">
                          <a:solidFill>
                            <a:srgbClr val="000000"/>
                          </a:solidFill>
                          <a:effectLst/>
                          <a:latin typeface="Calibri"/>
                        </a:rPr>
                        <a:t>29</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Balhadi</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Sahyam Bhagawantrao Mahore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69,25,325</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29-11-2022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9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0.24%</a:t>
                      </a: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672868426"/>
                  </a:ext>
                </a:extLst>
              </a:tr>
              <a:tr h="352755">
                <a:tc>
                  <a:txBody>
                    <a:bodyPr/>
                    <a:lstStyle/>
                    <a:p>
                      <a:pPr algn="ctr" fontAlgn="ctr"/>
                      <a:r>
                        <a:rPr lang="en-IN" sz="1400" b="0" i="0" u="none" strike="noStrike">
                          <a:solidFill>
                            <a:srgbClr val="000000"/>
                          </a:solidFill>
                          <a:effectLst/>
                          <a:latin typeface="Calibri"/>
                        </a:rPr>
                        <a:t>30</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Barlinga</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Deepak Govindrao Deshmukh</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68,77,822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15-12-2022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12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0.15%</a:t>
                      </a: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lnR w="12700" cap="flat" cmpd="sng" algn="ctr">
                      <a:solidFill>
                        <a:schemeClr val="tx1"/>
                      </a:solidFill>
                      <a:prstDash val="solid"/>
                      <a:round/>
                      <a:headEnd type="none" w="med" len="med"/>
                      <a:tailEnd type="none" w="med" len="med"/>
                    </a:lnR>
                    <a:lnTlToBr w="12700" cmpd="sng">
                      <a:noFill/>
                      <a:prstDash val="solid"/>
                    </a:lnTlToBr>
                    <a:lnBlToTr w="12700" cmpd="sng">
                      <a:noFill/>
                      <a:prstDash val="solid"/>
                    </a:lnBlToTr>
                    <a:noFill/>
                  </a:tcP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lToBr w="12700" cmpd="sng">
                      <a:noFill/>
                      <a:prstDash val="solid"/>
                    </a:lnTlToBr>
                    <a:lnBlToTr w="12700" cmpd="sng">
                      <a:noFill/>
                      <a:prstDash val="solid"/>
                    </a:lnBlToTr>
                    <a:noFill/>
                  </a:tcPr>
                </a:tc>
                <a:extLst>
                  <a:ext uri="{0D108BD9-81ED-4DB2-BD59-A6C34878D82A}">
                    <a16:rowId xmlns:a16="http://schemas.microsoft.com/office/drawing/2014/main" val="958823137"/>
                  </a:ext>
                </a:extLst>
              </a:tr>
              <a:tr h="352755">
                <a:tc>
                  <a:txBody>
                    <a:bodyPr/>
                    <a:lstStyle/>
                    <a:p>
                      <a:pPr algn="ctr" fontAlgn="ctr"/>
                      <a:r>
                        <a:rPr lang="en-IN" sz="1400" b="0" i="0" u="none" strike="noStrike">
                          <a:solidFill>
                            <a:srgbClr val="000000"/>
                          </a:solidFill>
                          <a:effectLst/>
                          <a:latin typeface="Calibri"/>
                        </a:rPr>
                        <a:t>31</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Pimpalgaon</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Deepak Govindrao Deshmukh</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62,11,114</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15-12-2022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9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0.14%</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3365865322"/>
                  </a:ext>
                </a:extLst>
              </a:tr>
              <a:tr h="352755">
                <a:tc gridSpan="9">
                  <a:txBody>
                    <a:bodyPr/>
                    <a:lstStyle/>
                    <a:p>
                      <a:pPr algn="ctr" fontAlgn="ctr"/>
                      <a:r>
                        <a:rPr lang="en-US" sz="1400" b="1" i="0" u="none" strike="noStrike" dirty="0" err="1">
                          <a:solidFill>
                            <a:schemeClr val="tx1"/>
                          </a:solidFill>
                          <a:effectLst/>
                          <a:latin typeface="Calibri" panose="020F0502020204030204" pitchFamily="34" charset="0"/>
                          <a:cs typeface="Calibri" panose="020F0502020204030204" pitchFamily="34" charset="0"/>
                        </a:rPr>
                        <a:t>Barshitakli</a:t>
                      </a:r>
                      <a:r>
                        <a:rPr lang="en-US" sz="1400" b="1" i="0" u="none" strike="noStrike" dirty="0">
                          <a:solidFill>
                            <a:schemeClr val="tx1"/>
                          </a:solidFill>
                          <a:effectLst/>
                          <a:latin typeface="Calibri" panose="020F0502020204030204" pitchFamily="34" charset="0"/>
                          <a:cs typeface="Calibri" panose="020F0502020204030204" pitchFamily="34" charset="0"/>
                        </a:rPr>
                        <a:t> Taluka</a:t>
                      </a: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hMerge="1">
                  <a:txBody>
                    <a:bodyPr/>
                    <a:lstStyle/>
                    <a:p>
                      <a:pPr algn="ctr" fontAlgn="ctr"/>
                      <a:r>
                        <a:rPr lang="en-US" sz="1400" b="0" i="0" u="none" strike="noStrike" dirty="0" err="1">
                          <a:solidFill>
                            <a:schemeClr val="tx1"/>
                          </a:solidFill>
                          <a:effectLst/>
                          <a:latin typeface="Calibri" panose="020F0502020204030204" pitchFamily="34" charset="0"/>
                          <a:cs typeface="Calibri" panose="020F0502020204030204" pitchFamily="34" charset="0"/>
                        </a:rPr>
                        <a:t>Barshitakli</a:t>
                      </a:r>
                      <a:r>
                        <a:rPr lang="en-US" sz="1400" b="0" i="0" u="none" strike="noStrike" dirty="0">
                          <a:solidFill>
                            <a:schemeClr val="tx1"/>
                          </a:solidFill>
                          <a:effectLst/>
                          <a:latin typeface="Calibri" panose="020F0502020204030204" pitchFamily="34" charset="0"/>
                          <a:cs typeface="Calibri" panose="020F0502020204030204" pitchFamily="34" charset="0"/>
                        </a:rPr>
                        <a:t> Taluka</a:t>
                      </a: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IN" sz="1400" b="0" i="0" u="none" strike="noStrike" dirty="0">
                        <a:solidFill>
                          <a:srgbClr val="000000"/>
                        </a:solidFill>
                        <a:effectLst/>
                        <a:latin typeface="Calibri"/>
                      </a:endParaRPr>
                    </a:p>
                  </a:txBody>
                  <a:tcPr marL="9525" marR="9525" marT="9525" marB="0" anchor="ctr"/>
                </a:tc>
                <a:tc hMerge="1">
                  <a:txBody>
                    <a:bodyPr/>
                    <a:lstStyle/>
                    <a:p>
                      <a:pPr algn="ctr" fontAlgn="ct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916623691"/>
                  </a:ext>
                </a:extLst>
              </a:tr>
              <a:tr h="352755">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32</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Anjani</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Narendra Gopalrao Sure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81,12,305</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08-12-2022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9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70.36%</a:t>
                      </a:r>
                    </a:p>
                  </a:txBody>
                  <a:tcPr marL="9525" marR="9525" marT="9525" marB="0" anchor="ctr"/>
                </a:tc>
                <a:tc>
                  <a:txBody>
                    <a:bodyPr/>
                    <a:lstStyle/>
                    <a:p>
                      <a:pPr algn="ctr" fontAlgn="ctr"/>
                      <a:r>
                        <a:rPr lang="en-IN" sz="1400" b="0" i="0" u="none" strike="noStrike">
                          <a:solidFill>
                            <a:srgbClr val="000000"/>
                          </a:solidFill>
                          <a:effectLst/>
                          <a:latin typeface="Calibri"/>
                        </a:rPr>
                        <a:t>45.12%</a:t>
                      </a:r>
                    </a:p>
                  </a:txBody>
                  <a:tcPr marL="9525" marR="9525" marT="9525" marB="0" anchor="ctr"/>
                </a:tc>
                <a:tc>
                  <a:txBody>
                    <a:bodyPr/>
                    <a:lstStyle/>
                    <a:p>
                      <a:pPr algn="ctr" fontAlgn="ctr"/>
                      <a:r>
                        <a:rPr lang="en-IN" sz="1400" b="0" i="0" u="none" strike="noStrike">
                          <a:solidFill>
                            <a:srgbClr val="000000"/>
                          </a:solidFill>
                          <a:effectLst/>
                          <a:latin typeface="Calibri"/>
                        </a:rPr>
                        <a:t>36.60</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1265709391"/>
                  </a:ext>
                </a:extLst>
              </a:tr>
              <a:tr h="352755">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33</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Dhakali</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Narendra Gopalrao Sure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46,75,136</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08-12-2022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9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58.20%</a:t>
                      </a:r>
                    </a:p>
                  </a:txBody>
                  <a:tcPr marL="9525" marR="9525" marT="9525" marB="0" anchor="ctr"/>
                </a:tc>
                <a:tc>
                  <a:txBody>
                    <a:bodyPr/>
                    <a:lstStyle/>
                    <a:p>
                      <a:pPr algn="ctr" fontAlgn="ctr"/>
                      <a:r>
                        <a:rPr lang="en-IN" sz="1400" b="0" i="0" u="none" strike="noStrike">
                          <a:solidFill>
                            <a:srgbClr val="000000"/>
                          </a:solidFill>
                          <a:effectLst/>
                          <a:latin typeface="Calibri"/>
                        </a:rPr>
                        <a:t>47.59%</a:t>
                      </a:r>
                    </a:p>
                  </a:txBody>
                  <a:tcPr marL="9525" marR="9525" marT="9525" marB="0" anchor="ctr"/>
                </a:tc>
                <a:tc>
                  <a:txBody>
                    <a:bodyPr/>
                    <a:lstStyle/>
                    <a:p>
                      <a:pPr algn="ctr" fontAlgn="ctr"/>
                      <a:r>
                        <a:rPr lang="en-IN" sz="1400" b="0" i="0" u="none" strike="noStrike">
                          <a:solidFill>
                            <a:srgbClr val="000000"/>
                          </a:solidFill>
                          <a:effectLst/>
                          <a:latin typeface="Calibri"/>
                        </a:rPr>
                        <a:t>22.25</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417525817"/>
                  </a:ext>
                </a:extLst>
              </a:tr>
              <a:tr h="352755">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34</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Sahit</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Gajanan Dattatreya Deshpande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56,52,905</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23-06-2022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9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54.93%</a:t>
                      </a:r>
                    </a:p>
                  </a:txBody>
                  <a:tcPr marL="9525" marR="9525" marT="9525" marB="0" anchor="ctr"/>
                </a:tc>
                <a:tc>
                  <a:txBody>
                    <a:bodyPr/>
                    <a:lstStyle/>
                    <a:p>
                      <a:pPr algn="ctr" fontAlgn="ctr"/>
                      <a:r>
                        <a:rPr lang="en-IN" sz="1400" b="0" i="0" u="none" strike="noStrike">
                          <a:solidFill>
                            <a:srgbClr val="000000"/>
                          </a:solidFill>
                          <a:effectLst/>
                          <a:latin typeface="Calibri"/>
                        </a:rPr>
                        <a:t>-</a:t>
                      </a: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097610716"/>
                  </a:ext>
                </a:extLst>
              </a:tr>
              <a:tr h="352755">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35</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Nimbi</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Narendra Gopalrao Sure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53,65,719</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13-12-2022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9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48.18%</a:t>
                      </a:r>
                    </a:p>
                  </a:txBody>
                  <a:tcPr marL="9525" marR="9525" marT="9525" marB="0" anchor="ctr"/>
                </a:tc>
                <a:tc>
                  <a:txBody>
                    <a:bodyPr/>
                    <a:lstStyle/>
                    <a:p>
                      <a:pPr algn="ctr" fontAlgn="ctr"/>
                      <a:r>
                        <a:rPr lang="en-IN" sz="1400" b="0" i="0" u="none" strike="noStrike">
                          <a:solidFill>
                            <a:srgbClr val="000000"/>
                          </a:solidFill>
                          <a:effectLst/>
                          <a:latin typeface="Calibri"/>
                        </a:rPr>
                        <a:t>38.43%</a:t>
                      </a:r>
                    </a:p>
                  </a:txBody>
                  <a:tcPr marL="9525" marR="9525" marT="9525" marB="0" anchor="ctr"/>
                </a:tc>
                <a:tc>
                  <a:txBody>
                    <a:bodyPr/>
                    <a:lstStyle/>
                    <a:p>
                      <a:pPr algn="ctr" fontAlgn="ctr"/>
                      <a:r>
                        <a:rPr lang="en-IN" sz="1400" b="0" i="0" u="none" strike="noStrike">
                          <a:solidFill>
                            <a:srgbClr val="000000"/>
                          </a:solidFill>
                          <a:effectLst/>
                          <a:latin typeface="Calibri"/>
                        </a:rPr>
                        <a:t>20.62</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789831600"/>
                  </a:ext>
                </a:extLst>
              </a:tr>
              <a:tr h="463003">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36</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Pimpalgaon Chambare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Gajanan Dattetarye Deshpande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66,42,477</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15-12-2022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9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44.77%</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43.62%</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28.97</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3969378695"/>
                  </a:ext>
                </a:extLst>
              </a:tr>
              <a:tr h="352755">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37</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Morhal</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Gajanan Dattatreya Deshpande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55,15,516</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23-06-2022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9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42.54%</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39.03%</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21.53</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4216080532"/>
                  </a:ext>
                </a:extLst>
              </a:tr>
              <a:tr h="352755">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38</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Mozari Kh</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Sadguru Constructions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34,23,550</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20-08-2022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9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41.00%</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37.33%</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12.78</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439046834"/>
                  </a:ext>
                </a:extLst>
              </a:tr>
              <a:tr h="352755">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39</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Nimbi Kh.</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Gajanan Deshpande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42,44,720</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08-08-2022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6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38.78%</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extLst>
                  <a:ext uri="{0D108BD9-81ED-4DB2-BD59-A6C34878D82A}">
                    <a16:rowId xmlns:a16="http://schemas.microsoft.com/office/drawing/2014/main" val="2936910034"/>
                  </a:ext>
                </a:extLst>
              </a:tr>
            </a:tbl>
          </a:graphicData>
        </a:graphic>
      </p:graphicFrame>
    </p:spTree>
    <p:extLst>
      <p:ext uri="{BB962C8B-B14F-4D97-AF65-F5344CB8AC3E}">
        <p14:creationId xmlns:p14="http://schemas.microsoft.com/office/powerpoint/2010/main" val="4215485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207817" y="102811"/>
            <a:ext cx="11776365" cy="923349"/>
          </a:xfrm>
          <a:solidFill>
            <a:schemeClr val="accent4">
              <a:lumMod val="20000"/>
              <a:lumOff val="80000"/>
            </a:schemeClr>
          </a:solidFill>
        </p:spPr>
        <p:txBody>
          <a:bodyPr>
            <a:normAutofit fontScale="90000"/>
          </a:bodyPr>
          <a:lstStyle/>
          <a:p>
            <a:pPr algn="ctr"/>
            <a:r>
              <a:rPr lang="en-US" b="1" dirty="0">
                <a:latin typeface="+mn-lt"/>
              </a:rPr>
              <a:t>Abstract of Schemes – Work in Progress</a:t>
            </a:r>
            <a:br>
              <a:rPr lang="en-US" b="1" dirty="0">
                <a:latin typeface="+mn-lt"/>
              </a:rPr>
            </a:br>
            <a:r>
              <a:rPr lang="en-US" sz="3100" b="1" dirty="0">
                <a:latin typeface="+mn-lt"/>
              </a:rPr>
              <a:t>Category – “Retro”</a:t>
            </a:r>
          </a:p>
        </p:txBody>
      </p:sp>
      <p:graphicFrame>
        <p:nvGraphicFramePr>
          <p:cNvPr id="6" name="Table 5"/>
          <p:cNvGraphicFramePr>
            <a:graphicFrameLocks noGrp="1"/>
          </p:cNvGraphicFramePr>
          <p:nvPr/>
        </p:nvGraphicFramePr>
        <p:xfrm>
          <a:off x="497929" y="1113183"/>
          <a:ext cx="11196139" cy="593185"/>
        </p:xfrm>
        <a:graphic>
          <a:graphicData uri="http://schemas.openxmlformats.org/drawingml/2006/table">
            <a:tbl>
              <a:tblPr/>
              <a:tblGrid>
                <a:gridCol w="453210">
                  <a:extLst>
                    <a:ext uri="{9D8B030D-6E8A-4147-A177-3AD203B41FA5}">
                      <a16:colId xmlns:a16="http://schemas.microsoft.com/office/drawing/2014/main" val="20000"/>
                    </a:ext>
                  </a:extLst>
                </a:gridCol>
                <a:gridCol w="1355422">
                  <a:extLst>
                    <a:ext uri="{9D8B030D-6E8A-4147-A177-3AD203B41FA5}">
                      <a16:colId xmlns:a16="http://schemas.microsoft.com/office/drawing/2014/main" val="20001"/>
                    </a:ext>
                  </a:extLst>
                </a:gridCol>
                <a:gridCol w="2876357">
                  <a:extLst>
                    <a:ext uri="{9D8B030D-6E8A-4147-A177-3AD203B41FA5}">
                      <a16:colId xmlns:a16="http://schemas.microsoft.com/office/drawing/2014/main" val="20002"/>
                    </a:ext>
                  </a:extLst>
                </a:gridCol>
                <a:gridCol w="1273610">
                  <a:extLst>
                    <a:ext uri="{9D8B030D-6E8A-4147-A177-3AD203B41FA5}">
                      <a16:colId xmlns:a16="http://schemas.microsoft.com/office/drawing/2014/main" val="20003"/>
                    </a:ext>
                  </a:extLst>
                </a:gridCol>
                <a:gridCol w="1073266">
                  <a:extLst>
                    <a:ext uri="{9D8B030D-6E8A-4147-A177-3AD203B41FA5}">
                      <a16:colId xmlns:a16="http://schemas.microsoft.com/office/drawing/2014/main" val="20004"/>
                    </a:ext>
                  </a:extLst>
                </a:gridCol>
                <a:gridCol w="1202059">
                  <a:extLst>
                    <a:ext uri="{9D8B030D-6E8A-4147-A177-3AD203B41FA5}">
                      <a16:colId xmlns:a16="http://schemas.microsoft.com/office/drawing/2014/main" val="20005"/>
                    </a:ext>
                  </a:extLst>
                </a:gridCol>
                <a:gridCol w="987405">
                  <a:extLst>
                    <a:ext uri="{9D8B030D-6E8A-4147-A177-3AD203B41FA5}">
                      <a16:colId xmlns:a16="http://schemas.microsoft.com/office/drawing/2014/main" val="20006"/>
                    </a:ext>
                  </a:extLst>
                </a:gridCol>
                <a:gridCol w="987405">
                  <a:extLst>
                    <a:ext uri="{9D8B030D-6E8A-4147-A177-3AD203B41FA5}">
                      <a16:colId xmlns:a16="http://schemas.microsoft.com/office/drawing/2014/main" val="20007"/>
                    </a:ext>
                  </a:extLst>
                </a:gridCol>
                <a:gridCol w="987405">
                  <a:extLst>
                    <a:ext uri="{9D8B030D-6E8A-4147-A177-3AD203B41FA5}">
                      <a16:colId xmlns:a16="http://schemas.microsoft.com/office/drawing/2014/main" val="20008"/>
                    </a:ext>
                  </a:extLst>
                </a:gridCol>
              </a:tblGrid>
              <a:tr h="593185">
                <a:tc>
                  <a:txBody>
                    <a:bodyPr/>
                    <a:lstStyle/>
                    <a:p>
                      <a:pPr algn="ctr" fontAlgn="ctr"/>
                      <a:r>
                        <a:rPr lang="en-IN" sz="1600" b="1" i="0" u="none" strike="noStrike" dirty="0" err="1">
                          <a:solidFill>
                            <a:srgbClr val="000000"/>
                          </a:solidFill>
                          <a:effectLst/>
                          <a:latin typeface="Calibri" panose="020F0502020204030204"/>
                        </a:rPr>
                        <a:t>Sr</a:t>
                      </a:r>
                      <a:r>
                        <a:rPr lang="en-IN" sz="1600" b="1" i="0" u="none" strike="noStrike" dirty="0">
                          <a:solidFill>
                            <a:srgbClr val="000000"/>
                          </a:solidFill>
                          <a:effectLst/>
                          <a:latin typeface="Calibri" panose="020F0502020204030204"/>
                        </a:rPr>
                        <a:t> No</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Scheme Name</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Name of Agency</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W.O. Amount</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a:t>
                      </a:r>
                      <a:r>
                        <a:rPr lang="en-IN" sz="1600" b="1" i="0" u="none" strike="noStrike" dirty="0" err="1">
                          <a:solidFill>
                            <a:srgbClr val="000000"/>
                          </a:solidFill>
                          <a:effectLst/>
                          <a:latin typeface="Calibri" panose="020F0502020204030204"/>
                        </a:rPr>
                        <a:t>excl</a:t>
                      </a:r>
                      <a:r>
                        <a:rPr lang="en-IN" sz="1600" b="1" i="0" u="none" strike="noStrike" dirty="0">
                          <a:solidFill>
                            <a:srgbClr val="000000"/>
                          </a:solidFill>
                          <a:effectLst/>
                          <a:latin typeface="Calibri" panose="020F0502020204030204"/>
                        </a:rPr>
                        <a:t> GST)</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W.O.</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Date</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Construction</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Period</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a:rPr>
                        <a:t>Physical </a:t>
                      </a:r>
                    </a:p>
                    <a:p>
                      <a:pPr algn="ctr" fontAlgn="ctr"/>
                      <a:r>
                        <a:rPr lang="en-IN" sz="1600" b="1" i="0" u="none" strike="noStrike" dirty="0">
                          <a:solidFill>
                            <a:srgbClr val="000000"/>
                          </a:solidFill>
                          <a:effectLst/>
                          <a:latin typeface="Calibri"/>
                        </a:rPr>
                        <a:t>Progress</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US" sz="1600" b="1" i="0" u="none" strike="noStrike" dirty="0">
                          <a:solidFill>
                            <a:srgbClr val="000000"/>
                          </a:solidFill>
                          <a:effectLst/>
                          <a:latin typeface="Calibri"/>
                        </a:rPr>
                        <a:t>RA Bill</a:t>
                      </a:r>
                    </a:p>
                    <a:p>
                      <a:pPr algn="ctr" fontAlgn="ctr"/>
                      <a:r>
                        <a:rPr lang="en-US" sz="1100" b="1" i="0" u="none" strike="noStrike" dirty="0">
                          <a:solidFill>
                            <a:srgbClr val="000000"/>
                          </a:solidFill>
                          <a:effectLst/>
                          <a:latin typeface="Calibri"/>
                        </a:rPr>
                        <a:t>(Recommended)</a:t>
                      </a:r>
                    </a:p>
                    <a:p>
                      <a:pPr algn="ctr" fontAlgn="ctr"/>
                      <a:r>
                        <a:rPr lang="en-US" sz="1100" b="1" i="0" u="none" strike="noStrike" dirty="0">
                          <a:solidFill>
                            <a:srgbClr val="000000"/>
                          </a:solidFill>
                          <a:effectLst/>
                          <a:latin typeface="Calibri"/>
                        </a:rPr>
                        <a:t>%</a:t>
                      </a:r>
                      <a:endParaRPr lang="en-IN" sz="1100" b="1" i="0" u="none" strike="noStrike" dirty="0">
                        <a:solidFill>
                          <a:srgbClr val="000000"/>
                        </a:solidFill>
                        <a:effectLst/>
                        <a:latin typeface="Calibri"/>
                      </a:endParaRP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mn-lt"/>
                          <a:ea typeface="+mn-ea"/>
                          <a:cs typeface="+mn-cs"/>
                        </a:rPr>
                        <a:t>RA Bill</a:t>
                      </a:r>
                    </a:p>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mn-lt"/>
                          <a:ea typeface="+mn-ea"/>
                          <a:cs typeface="+mn-cs"/>
                        </a:rPr>
                        <a:t>(Recommended)</a:t>
                      </a:r>
                    </a:p>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mn-lt"/>
                          <a:ea typeface="+mn-ea"/>
                          <a:cs typeface="+mn-cs"/>
                        </a:rPr>
                        <a:t>In Lakhs</a:t>
                      </a:r>
                      <a:endParaRPr kumimoji="0" lang="en-IN" sz="1100" b="1" i="0" u="none" strike="noStrike" kern="1200" cap="none" spc="0" normalizeH="0" baseline="0" noProof="0" dirty="0">
                        <a:ln>
                          <a:noFill/>
                        </a:ln>
                        <a:solidFill>
                          <a:srgbClr val="000000"/>
                        </a:solidFill>
                        <a:effectLst/>
                        <a:uLnTx/>
                        <a:uFillTx/>
                        <a:latin typeface="+mn-lt"/>
                        <a:ea typeface="+mn-ea"/>
                        <a:cs typeface="+mn-cs"/>
                      </a:endParaRP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extLst>
                  <a:ext uri="{0D108BD9-81ED-4DB2-BD59-A6C34878D82A}">
                    <a16:rowId xmlns:a16="http://schemas.microsoft.com/office/drawing/2014/main" val="10000"/>
                  </a:ext>
                </a:extLst>
              </a:tr>
            </a:tbl>
          </a:graphicData>
        </a:graphic>
      </p:graphicFrame>
      <p:graphicFrame>
        <p:nvGraphicFramePr>
          <p:cNvPr id="2" name="Table 1">
            <a:extLst>
              <a:ext uri="{FF2B5EF4-FFF2-40B4-BE49-F238E27FC236}">
                <a16:creationId xmlns:a16="http://schemas.microsoft.com/office/drawing/2014/main" id="{D743879F-00F0-566D-8A81-A21E5B675490}"/>
              </a:ext>
            </a:extLst>
          </p:cNvPr>
          <p:cNvGraphicFramePr>
            <a:graphicFrameLocks noGrp="1"/>
          </p:cNvGraphicFramePr>
          <p:nvPr>
            <p:extLst>
              <p:ext uri="{D42A27DB-BD31-4B8C-83A1-F6EECF244321}">
                <p14:modId xmlns:p14="http://schemas.microsoft.com/office/powerpoint/2010/main" val="869959764"/>
              </p:ext>
            </p:extLst>
          </p:nvPr>
        </p:nvGraphicFramePr>
        <p:xfrm>
          <a:off x="497929" y="1706369"/>
          <a:ext cx="11196139" cy="5048823"/>
        </p:xfrm>
        <a:graphic>
          <a:graphicData uri="http://schemas.openxmlformats.org/drawingml/2006/table">
            <a:tbl>
              <a:tblPr/>
              <a:tblGrid>
                <a:gridCol w="453210">
                  <a:extLst>
                    <a:ext uri="{9D8B030D-6E8A-4147-A177-3AD203B41FA5}">
                      <a16:colId xmlns:a16="http://schemas.microsoft.com/office/drawing/2014/main" val="232975009"/>
                    </a:ext>
                  </a:extLst>
                </a:gridCol>
                <a:gridCol w="1355422">
                  <a:extLst>
                    <a:ext uri="{9D8B030D-6E8A-4147-A177-3AD203B41FA5}">
                      <a16:colId xmlns:a16="http://schemas.microsoft.com/office/drawing/2014/main" val="785303415"/>
                    </a:ext>
                  </a:extLst>
                </a:gridCol>
                <a:gridCol w="2876357">
                  <a:extLst>
                    <a:ext uri="{9D8B030D-6E8A-4147-A177-3AD203B41FA5}">
                      <a16:colId xmlns:a16="http://schemas.microsoft.com/office/drawing/2014/main" val="2413870011"/>
                    </a:ext>
                  </a:extLst>
                </a:gridCol>
                <a:gridCol w="1273610">
                  <a:extLst>
                    <a:ext uri="{9D8B030D-6E8A-4147-A177-3AD203B41FA5}">
                      <a16:colId xmlns:a16="http://schemas.microsoft.com/office/drawing/2014/main" val="1904706511"/>
                    </a:ext>
                  </a:extLst>
                </a:gridCol>
                <a:gridCol w="1073266">
                  <a:extLst>
                    <a:ext uri="{9D8B030D-6E8A-4147-A177-3AD203B41FA5}">
                      <a16:colId xmlns:a16="http://schemas.microsoft.com/office/drawing/2014/main" val="1261089464"/>
                    </a:ext>
                  </a:extLst>
                </a:gridCol>
                <a:gridCol w="1202059">
                  <a:extLst>
                    <a:ext uri="{9D8B030D-6E8A-4147-A177-3AD203B41FA5}">
                      <a16:colId xmlns:a16="http://schemas.microsoft.com/office/drawing/2014/main" val="3569328776"/>
                    </a:ext>
                  </a:extLst>
                </a:gridCol>
                <a:gridCol w="987405">
                  <a:extLst>
                    <a:ext uri="{9D8B030D-6E8A-4147-A177-3AD203B41FA5}">
                      <a16:colId xmlns:a16="http://schemas.microsoft.com/office/drawing/2014/main" val="1379136875"/>
                    </a:ext>
                  </a:extLst>
                </a:gridCol>
                <a:gridCol w="987405">
                  <a:extLst>
                    <a:ext uri="{9D8B030D-6E8A-4147-A177-3AD203B41FA5}">
                      <a16:colId xmlns:a16="http://schemas.microsoft.com/office/drawing/2014/main" val="1990831582"/>
                    </a:ext>
                  </a:extLst>
                </a:gridCol>
                <a:gridCol w="987405">
                  <a:extLst>
                    <a:ext uri="{9D8B030D-6E8A-4147-A177-3AD203B41FA5}">
                      <a16:colId xmlns:a16="http://schemas.microsoft.com/office/drawing/2014/main" val="566365327"/>
                    </a:ext>
                  </a:extLst>
                </a:gridCol>
              </a:tblGrid>
              <a:tr h="337613">
                <a:tc>
                  <a:txBody>
                    <a:bodyPr/>
                    <a:lstStyle/>
                    <a:p>
                      <a:pPr algn="ctr" fontAlgn="ctr"/>
                      <a:r>
                        <a:rPr lang="en-IN" sz="1400" b="0" i="0" u="none" strike="noStrike">
                          <a:solidFill>
                            <a:srgbClr val="000000"/>
                          </a:solidFill>
                          <a:effectLst/>
                          <a:latin typeface="Calibri"/>
                        </a:rPr>
                        <a:t>40</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Ghota</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Mohan G. Kakar</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82,17,793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27-11-2022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9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35.28%</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26.40%</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21.69</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3672374295"/>
                  </a:ext>
                </a:extLst>
              </a:tr>
              <a:tr h="337613">
                <a:tc>
                  <a:txBody>
                    <a:bodyPr/>
                    <a:lstStyle/>
                    <a:p>
                      <a:pPr algn="ctr" fontAlgn="ctr"/>
                      <a:r>
                        <a:rPr lang="en-IN" sz="1400" b="0" i="0" u="none" strike="noStrike">
                          <a:solidFill>
                            <a:srgbClr val="000000"/>
                          </a:solidFill>
                          <a:effectLst/>
                          <a:latin typeface="Calibri"/>
                        </a:rPr>
                        <a:t>41</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Kasmar</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Narendra Gopalrao Sure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32,55,126</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08-12-2022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9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34.43%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31.52%</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10.26</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732302081"/>
                  </a:ext>
                </a:extLst>
              </a:tr>
              <a:tr h="337613">
                <a:tc>
                  <a:txBody>
                    <a:bodyPr/>
                    <a:lstStyle/>
                    <a:p>
                      <a:pPr algn="ctr" fontAlgn="ctr"/>
                      <a:r>
                        <a:rPr lang="en-IN" sz="1400" b="0" i="0" u="none" strike="noStrike">
                          <a:solidFill>
                            <a:srgbClr val="000000"/>
                          </a:solidFill>
                          <a:effectLst/>
                          <a:latin typeface="Calibri"/>
                        </a:rPr>
                        <a:t>42</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Mahagaon</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Gajanan Dattatreya Deshpande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41,52,289</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12-05-2022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9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34.28%</a:t>
                      </a: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672868426"/>
                  </a:ext>
                </a:extLst>
              </a:tr>
              <a:tr h="337613">
                <a:tc>
                  <a:txBody>
                    <a:bodyPr/>
                    <a:lstStyle/>
                    <a:p>
                      <a:pPr algn="ctr" fontAlgn="ctr"/>
                      <a:r>
                        <a:rPr lang="en-IN" sz="1400" b="0" i="0" u="none" strike="noStrike">
                          <a:solidFill>
                            <a:srgbClr val="000000"/>
                          </a:solidFill>
                          <a:effectLst/>
                          <a:latin typeface="Calibri"/>
                        </a:rPr>
                        <a:t>43</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Redhawa</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Shayam Bhagawant Mahore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74,29,857</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18-11-2022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9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33.88%</a:t>
                      </a:r>
                    </a:p>
                  </a:txBody>
                  <a:tcPr marL="9525" marR="9525" marT="9525" marB="0" anchor="ctr"/>
                </a:tc>
                <a:tc>
                  <a:txBody>
                    <a:bodyPr/>
                    <a:lstStyle/>
                    <a:p>
                      <a:pPr algn="ctr" fontAlgn="ctr"/>
                      <a:r>
                        <a:rPr lang="en-IN" sz="1400" b="0" i="0" u="none" strike="noStrike">
                          <a:solidFill>
                            <a:srgbClr val="000000"/>
                          </a:solidFill>
                          <a:effectLst/>
                          <a:latin typeface="Calibri"/>
                        </a:rPr>
                        <a:t>29.94%</a:t>
                      </a:r>
                      <a:endParaRPr lang="en-IN" sz="1400" b="0" i="0" u="none" strike="noStrike" dirty="0">
                        <a:solidFill>
                          <a:srgbClr val="000000"/>
                        </a:solidFill>
                        <a:effectLst/>
                        <a:latin typeface="Calibri"/>
                      </a:endParaRPr>
                    </a:p>
                  </a:txBody>
                  <a:tcPr marL="9525" marR="9525" marT="9525" marB="0" anchor="ctr">
                    <a:lnR w="12700" cap="flat" cmpd="sng" algn="ctr">
                      <a:solidFill>
                        <a:schemeClr val="tx1"/>
                      </a:solidFill>
                      <a:prstDash val="solid"/>
                      <a:round/>
                      <a:headEnd type="none" w="med" len="med"/>
                      <a:tailEnd type="none" w="med" len="med"/>
                    </a:lnR>
                    <a:lnTlToBr w="12700" cmpd="sng">
                      <a:noFill/>
                      <a:prstDash val="solid"/>
                    </a:lnTlToBr>
                    <a:lnBlToTr w="12700" cmpd="sng">
                      <a:noFill/>
                      <a:prstDash val="solid"/>
                    </a:lnBlToTr>
                    <a:noFill/>
                  </a:tcPr>
                </a:tc>
                <a:tc>
                  <a:txBody>
                    <a:bodyPr/>
                    <a:lstStyle/>
                    <a:p>
                      <a:pPr algn="ctr" fontAlgn="ctr"/>
                      <a:r>
                        <a:rPr lang="en-IN" sz="1400" b="0" i="0" u="none" strike="noStrike">
                          <a:solidFill>
                            <a:srgbClr val="000000"/>
                          </a:solidFill>
                          <a:effectLst/>
                          <a:latin typeface="Calibri"/>
                        </a:rPr>
                        <a:t>22.24</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lToBr w="12700" cmpd="sng">
                      <a:noFill/>
                      <a:prstDash val="solid"/>
                    </a:lnTlToBr>
                    <a:lnBlToTr w="12700" cmpd="sng">
                      <a:noFill/>
                      <a:prstDash val="solid"/>
                    </a:lnBlToTr>
                    <a:noFill/>
                  </a:tcPr>
                </a:tc>
                <a:extLst>
                  <a:ext uri="{0D108BD9-81ED-4DB2-BD59-A6C34878D82A}">
                    <a16:rowId xmlns:a16="http://schemas.microsoft.com/office/drawing/2014/main" val="958823137"/>
                  </a:ext>
                </a:extLst>
              </a:tr>
              <a:tr h="337613">
                <a:tc>
                  <a:txBody>
                    <a:bodyPr/>
                    <a:lstStyle/>
                    <a:p>
                      <a:pPr algn="ctr" fontAlgn="ctr"/>
                      <a:r>
                        <a:rPr lang="en-IN" sz="1400" b="0" i="0" u="none" strike="noStrike">
                          <a:solidFill>
                            <a:srgbClr val="000000"/>
                          </a:solidFill>
                          <a:effectLst/>
                          <a:latin typeface="Calibri"/>
                        </a:rPr>
                        <a:t>44</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Loghad Tanda</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Narendra Gopalrao Sure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48,41,985</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26-05-2022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9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31.28%</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12.96%</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6.28</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3365865322"/>
                  </a:ext>
                </a:extLst>
              </a:tr>
              <a:tr h="337613">
                <a:tc>
                  <a:txBody>
                    <a:bodyPr/>
                    <a:lstStyle/>
                    <a:p>
                      <a:pPr algn="ctr" fontAlgn="ctr"/>
                      <a:r>
                        <a:rPr lang="en-IN" sz="1400" b="0" i="0" u="none" strike="noStrike">
                          <a:solidFill>
                            <a:srgbClr val="000000"/>
                          </a:solidFill>
                          <a:effectLst/>
                          <a:latin typeface="Calibri"/>
                        </a:rPr>
                        <a:t>45</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Nimbi Bk</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Gajanan Dattatreya Deshpande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45,09,471</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12-05-2022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9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30.08%</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916623691"/>
                  </a:ext>
                </a:extLst>
              </a:tr>
              <a:tr h="337613">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46</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Parabhwani</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Sunil U. Samdurkar</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58,48,123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14-12-2022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9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27.95%</a:t>
                      </a:r>
                    </a:p>
                  </a:txBody>
                  <a:tcPr marL="9525" marR="9525" marT="9525" marB="0" anchor="ctr"/>
                </a:tc>
                <a:tc>
                  <a:txBody>
                    <a:bodyPr/>
                    <a:lstStyle/>
                    <a:p>
                      <a:pPr algn="ctr" fontAlgn="ctr"/>
                      <a:r>
                        <a:rPr lang="en-IN" sz="1400" b="0" i="0" u="none" strike="noStrike">
                          <a:solidFill>
                            <a:srgbClr val="000000"/>
                          </a:solidFill>
                          <a:effectLst/>
                          <a:latin typeface="Calibri"/>
                        </a:rPr>
                        <a:t>-</a:t>
                      </a: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1265709391"/>
                  </a:ext>
                </a:extLst>
              </a:tr>
              <a:tr h="337613">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47</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Donad Kh</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Narendra Gopalrao Sure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28,39,157</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28-07-2022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9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26.33%</a:t>
                      </a:r>
                    </a:p>
                  </a:txBody>
                  <a:tcPr marL="9525" marR="9525" marT="9525" marB="0" anchor="ctr"/>
                </a:tc>
                <a:tc>
                  <a:txBody>
                    <a:bodyPr/>
                    <a:lstStyle/>
                    <a:p>
                      <a:pPr algn="ctr" fontAlgn="ctr"/>
                      <a:r>
                        <a:rPr lang="en-IN" sz="1400" b="0" i="0" u="none" strike="noStrike">
                          <a:solidFill>
                            <a:srgbClr val="000000"/>
                          </a:solidFill>
                          <a:effectLst/>
                          <a:latin typeface="Calibri"/>
                        </a:rPr>
                        <a:t>-</a:t>
                      </a: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417525817"/>
                  </a:ext>
                </a:extLst>
              </a:tr>
              <a:tr h="337613">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48</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Bormali</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Dipak Govindrao Deshmukh</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38,25,259</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14-07-2022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9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26.08%</a:t>
                      </a:r>
                    </a:p>
                  </a:txBody>
                  <a:tcPr marL="9525" marR="9525" marT="9525" marB="0" anchor="ctr"/>
                </a:tc>
                <a:tc>
                  <a:txBody>
                    <a:bodyPr/>
                    <a:lstStyle/>
                    <a:p>
                      <a:pPr algn="ctr" fontAlgn="ctr"/>
                      <a:r>
                        <a:rPr lang="en-IN" sz="1400" b="0" i="0" u="none" strike="noStrike">
                          <a:solidFill>
                            <a:srgbClr val="000000"/>
                          </a:solidFill>
                          <a:effectLst/>
                          <a:latin typeface="Calibri"/>
                        </a:rPr>
                        <a:t>-</a:t>
                      </a: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097610716"/>
                  </a:ext>
                </a:extLst>
              </a:tr>
              <a:tr h="659854">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49</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Devdari, Warkhed, Chincholi</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Shayam Bhagawantrao Mahore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86,09,032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24-11-2022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9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25.63%</a:t>
                      </a:r>
                    </a:p>
                  </a:txBody>
                  <a:tcPr marL="9525" marR="9525" marT="9525" marB="0" anchor="ctr"/>
                </a:tc>
                <a:tc>
                  <a:txBody>
                    <a:bodyPr/>
                    <a:lstStyle/>
                    <a:p>
                      <a:pPr algn="ctr" fontAlgn="ctr"/>
                      <a:r>
                        <a:rPr lang="en-IN" sz="1400" b="0" i="0" u="none" strike="noStrike">
                          <a:solidFill>
                            <a:srgbClr val="000000"/>
                          </a:solidFill>
                          <a:effectLst/>
                          <a:latin typeface="Calibri"/>
                        </a:rPr>
                        <a:t>19.18%</a:t>
                      </a:r>
                    </a:p>
                  </a:txBody>
                  <a:tcPr marL="9525" marR="9525" marT="9525" marB="0" anchor="ctr"/>
                </a:tc>
                <a:tc>
                  <a:txBody>
                    <a:bodyPr/>
                    <a:lstStyle/>
                    <a:p>
                      <a:pPr algn="ctr" fontAlgn="ctr"/>
                      <a:r>
                        <a:rPr lang="en-IN" sz="1400" b="0" i="0" u="none" strike="noStrike">
                          <a:solidFill>
                            <a:srgbClr val="000000"/>
                          </a:solidFill>
                          <a:effectLst/>
                          <a:latin typeface="Calibri"/>
                        </a:rPr>
                        <a:t>16.51</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789831600"/>
                  </a:ext>
                </a:extLst>
              </a:tr>
              <a:tr h="337613">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50</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Wagha Kh</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Vishal Shantaram Kakad</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38,21,862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22-05-2022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9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24.44%</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3969378695"/>
                  </a:ext>
                </a:extLst>
              </a:tr>
              <a:tr h="337613">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51</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Wastapur</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Vishal Nagorao Dubole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22,99,213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09-07-2022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9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22.88%</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4216080532"/>
                  </a:ext>
                </a:extLst>
              </a:tr>
              <a:tr h="337613">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52</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Bhendi Mahal</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Narendra Gopalrao Sure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45,34,698</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16-07-2022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9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21.30%</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439046834"/>
                  </a:ext>
                </a:extLst>
              </a:tr>
              <a:tr h="337613">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53</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Nimbhara</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Narendra Gopalrao Sure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24,57,533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12-05-2022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9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18.83%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15.38%</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dirty="0">
                          <a:solidFill>
                            <a:srgbClr val="000000"/>
                          </a:solidFill>
                          <a:effectLst/>
                          <a:latin typeface="Calibri"/>
                        </a:rPr>
                        <a:t>3.78</a:t>
                      </a:r>
                    </a:p>
                  </a:txBody>
                  <a:tcPr marL="9525" marR="9525" marT="9525" marB="0" anchor="ctr"/>
                </a:tc>
                <a:extLst>
                  <a:ext uri="{0D108BD9-81ED-4DB2-BD59-A6C34878D82A}">
                    <a16:rowId xmlns:a16="http://schemas.microsoft.com/office/drawing/2014/main" val="2936910034"/>
                  </a:ext>
                </a:extLst>
              </a:tr>
            </a:tbl>
          </a:graphicData>
        </a:graphic>
      </p:graphicFrame>
    </p:spTree>
    <p:extLst>
      <p:ext uri="{BB962C8B-B14F-4D97-AF65-F5344CB8AC3E}">
        <p14:creationId xmlns:p14="http://schemas.microsoft.com/office/powerpoint/2010/main" val="8460432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207817" y="102811"/>
            <a:ext cx="11776365" cy="923349"/>
          </a:xfrm>
          <a:solidFill>
            <a:schemeClr val="accent4">
              <a:lumMod val="20000"/>
              <a:lumOff val="80000"/>
            </a:schemeClr>
          </a:solidFill>
        </p:spPr>
        <p:txBody>
          <a:bodyPr>
            <a:normAutofit fontScale="90000"/>
          </a:bodyPr>
          <a:lstStyle/>
          <a:p>
            <a:pPr algn="ctr"/>
            <a:r>
              <a:rPr lang="en-US" b="1" dirty="0">
                <a:latin typeface="+mn-lt"/>
              </a:rPr>
              <a:t>Abstract of Schemes – Work in Progress</a:t>
            </a:r>
            <a:br>
              <a:rPr lang="en-US" b="1" dirty="0">
                <a:latin typeface="+mn-lt"/>
              </a:rPr>
            </a:br>
            <a:r>
              <a:rPr lang="en-US" sz="3100" b="1" dirty="0">
                <a:latin typeface="+mn-lt"/>
              </a:rPr>
              <a:t>Category – “Retro”</a:t>
            </a:r>
          </a:p>
        </p:txBody>
      </p:sp>
      <p:graphicFrame>
        <p:nvGraphicFramePr>
          <p:cNvPr id="6" name="Table 5"/>
          <p:cNvGraphicFramePr>
            <a:graphicFrameLocks noGrp="1"/>
          </p:cNvGraphicFramePr>
          <p:nvPr/>
        </p:nvGraphicFramePr>
        <p:xfrm>
          <a:off x="497929" y="1113183"/>
          <a:ext cx="11196139" cy="593185"/>
        </p:xfrm>
        <a:graphic>
          <a:graphicData uri="http://schemas.openxmlformats.org/drawingml/2006/table">
            <a:tbl>
              <a:tblPr/>
              <a:tblGrid>
                <a:gridCol w="453210">
                  <a:extLst>
                    <a:ext uri="{9D8B030D-6E8A-4147-A177-3AD203B41FA5}">
                      <a16:colId xmlns:a16="http://schemas.microsoft.com/office/drawing/2014/main" val="20000"/>
                    </a:ext>
                  </a:extLst>
                </a:gridCol>
                <a:gridCol w="1355422">
                  <a:extLst>
                    <a:ext uri="{9D8B030D-6E8A-4147-A177-3AD203B41FA5}">
                      <a16:colId xmlns:a16="http://schemas.microsoft.com/office/drawing/2014/main" val="20001"/>
                    </a:ext>
                  </a:extLst>
                </a:gridCol>
                <a:gridCol w="2876357">
                  <a:extLst>
                    <a:ext uri="{9D8B030D-6E8A-4147-A177-3AD203B41FA5}">
                      <a16:colId xmlns:a16="http://schemas.microsoft.com/office/drawing/2014/main" val="20002"/>
                    </a:ext>
                  </a:extLst>
                </a:gridCol>
                <a:gridCol w="1273610">
                  <a:extLst>
                    <a:ext uri="{9D8B030D-6E8A-4147-A177-3AD203B41FA5}">
                      <a16:colId xmlns:a16="http://schemas.microsoft.com/office/drawing/2014/main" val="20003"/>
                    </a:ext>
                  </a:extLst>
                </a:gridCol>
                <a:gridCol w="1073266">
                  <a:extLst>
                    <a:ext uri="{9D8B030D-6E8A-4147-A177-3AD203B41FA5}">
                      <a16:colId xmlns:a16="http://schemas.microsoft.com/office/drawing/2014/main" val="20004"/>
                    </a:ext>
                  </a:extLst>
                </a:gridCol>
                <a:gridCol w="1202059">
                  <a:extLst>
                    <a:ext uri="{9D8B030D-6E8A-4147-A177-3AD203B41FA5}">
                      <a16:colId xmlns:a16="http://schemas.microsoft.com/office/drawing/2014/main" val="20005"/>
                    </a:ext>
                  </a:extLst>
                </a:gridCol>
                <a:gridCol w="987405">
                  <a:extLst>
                    <a:ext uri="{9D8B030D-6E8A-4147-A177-3AD203B41FA5}">
                      <a16:colId xmlns:a16="http://schemas.microsoft.com/office/drawing/2014/main" val="20006"/>
                    </a:ext>
                  </a:extLst>
                </a:gridCol>
                <a:gridCol w="987405">
                  <a:extLst>
                    <a:ext uri="{9D8B030D-6E8A-4147-A177-3AD203B41FA5}">
                      <a16:colId xmlns:a16="http://schemas.microsoft.com/office/drawing/2014/main" val="20007"/>
                    </a:ext>
                  </a:extLst>
                </a:gridCol>
                <a:gridCol w="987405">
                  <a:extLst>
                    <a:ext uri="{9D8B030D-6E8A-4147-A177-3AD203B41FA5}">
                      <a16:colId xmlns:a16="http://schemas.microsoft.com/office/drawing/2014/main" val="20008"/>
                    </a:ext>
                  </a:extLst>
                </a:gridCol>
              </a:tblGrid>
              <a:tr h="593185">
                <a:tc>
                  <a:txBody>
                    <a:bodyPr/>
                    <a:lstStyle/>
                    <a:p>
                      <a:pPr algn="ctr" fontAlgn="ctr"/>
                      <a:r>
                        <a:rPr lang="en-IN" sz="1600" b="1" i="0" u="none" strike="noStrike" dirty="0" err="1">
                          <a:solidFill>
                            <a:srgbClr val="000000"/>
                          </a:solidFill>
                          <a:effectLst/>
                          <a:latin typeface="Calibri" panose="020F0502020204030204"/>
                        </a:rPr>
                        <a:t>Sr</a:t>
                      </a:r>
                      <a:r>
                        <a:rPr lang="en-IN" sz="1600" b="1" i="0" u="none" strike="noStrike" dirty="0">
                          <a:solidFill>
                            <a:srgbClr val="000000"/>
                          </a:solidFill>
                          <a:effectLst/>
                          <a:latin typeface="Calibri" panose="020F0502020204030204"/>
                        </a:rPr>
                        <a:t> No</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Scheme Name</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Name of Agency</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W.O. Amount</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a:t>
                      </a:r>
                      <a:r>
                        <a:rPr lang="en-IN" sz="1600" b="1" i="0" u="none" strike="noStrike" dirty="0" err="1">
                          <a:solidFill>
                            <a:srgbClr val="000000"/>
                          </a:solidFill>
                          <a:effectLst/>
                          <a:latin typeface="Calibri" panose="020F0502020204030204"/>
                        </a:rPr>
                        <a:t>excl</a:t>
                      </a:r>
                      <a:r>
                        <a:rPr lang="en-IN" sz="1600" b="1" i="0" u="none" strike="noStrike" dirty="0">
                          <a:solidFill>
                            <a:srgbClr val="000000"/>
                          </a:solidFill>
                          <a:effectLst/>
                          <a:latin typeface="Calibri" panose="020F0502020204030204"/>
                        </a:rPr>
                        <a:t> GST)</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W.O.</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Date</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Construction</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Period</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a:rPr>
                        <a:t>Physical </a:t>
                      </a:r>
                    </a:p>
                    <a:p>
                      <a:pPr algn="ctr" fontAlgn="ctr"/>
                      <a:r>
                        <a:rPr lang="en-IN" sz="1600" b="1" i="0" u="none" strike="noStrike" dirty="0">
                          <a:solidFill>
                            <a:srgbClr val="000000"/>
                          </a:solidFill>
                          <a:effectLst/>
                          <a:latin typeface="Calibri"/>
                        </a:rPr>
                        <a:t>Progress</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US" sz="1600" b="1" i="0" u="none" strike="noStrike" dirty="0">
                          <a:solidFill>
                            <a:srgbClr val="000000"/>
                          </a:solidFill>
                          <a:effectLst/>
                          <a:latin typeface="Calibri"/>
                        </a:rPr>
                        <a:t>RA Bill</a:t>
                      </a:r>
                    </a:p>
                    <a:p>
                      <a:pPr algn="ctr" fontAlgn="ctr"/>
                      <a:r>
                        <a:rPr lang="en-US" sz="1100" b="1" i="0" u="none" strike="noStrike" dirty="0">
                          <a:solidFill>
                            <a:srgbClr val="000000"/>
                          </a:solidFill>
                          <a:effectLst/>
                          <a:latin typeface="Calibri"/>
                        </a:rPr>
                        <a:t>(Recommended)</a:t>
                      </a:r>
                    </a:p>
                    <a:p>
                      <a:pPr algn="ctr" fontAlgn="ctr"/>
                      <a:r>
                        <a:rPr lang="en-US" sz="1100" b="1" i="0" u="none" strike="noStrike" dirty="0">
                          <a:solidFill>
                            <a:srgbClr val="000000"/>
                          </a:solidFill>
                          <a:effectLst/>
                          <a:latin typeface="Calibri"/>
                        </a:rPr>
                        <a:t>%</a:t>
                      </a:r>
                      <a:endParaRPr lang="en-IN" sz="1100" b="1" i="0" u="none" strike="noStrike" dirty="0">
                        <a:solidFill>
                          <a:srgbClr val="000000"/>
                        </a:solidFill>
                        <a:effectLst/>
                        <a:latin typeface="Calibri"/>
                      </a:endParaRP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mn-lt"/>
                          <a:ea typeface="+mn-ea"/>
                          <a:cs typeface="+mn-cs"/>
                        </a:rPr>
                        <a:t>RA Bill</a:t>
                      </a:r>
                    </a:p>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mn-lt"/>
                          <a:ea typeface="+mn-ea"/>
                          <a:cs typeface="+mn-cs"/>
                        </a:rPr>
                        <a:t>(Recommended)</a:t>
                      </a:r>
                    </a:p>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mn-lt"/>
                          <a:ea typeface="+mn-ea"/>
                          <a:cs typeface="+mn-cs"/>
                        </a:rPr>
                        <a:t>In Lakhs</a:t>
                      </a:r>
                      <a:endParaRPr kumimoji="0" lang="en-IN" sz="1100" b="1" i="0" u="none" strike="noStrike" kern="1200" cap="none" spc="0" normalizeH="0" baseline="0" noProof="0" dirty="0">
                        <a:ln>
                          <a:noFill/>
                        </a:ln>
                        <a:solidFill>
                          <a:srgbClr val="000000"/>
                        </a:solidFill>
                        <a:effectLst/>
                        <a:uLnTx/>
                        <a:uFillTx/>
                        <a:latin typeface="+mn-lt"/>
                        <a:ea typeface="+mn-ea"/>
                        <a:cs typeface="+mn-cs"/>
                      </a:endParaRP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extLst>
                  <a:ext uri="{0D108BD9-81ED-4DB2-BD59-A6C34878D82A}">
                    <a16:rowId xmlns:a16="http://schemas.microsoft.com/office/drawing/2014/main" val="10000"/>
                  </a:ext>
                </a:extLst>
              </a:tr>
            </a:tbl>
          </a:graphicData>
        </a:graphic>
      </p:graphicFrame>
      <p:graphicFrame>
        <p:nvGraphicFramePr>
          <p:cNvPr id="2" name="Table 1">
            <a:extLst>
              <a:ext uri="{FF2B5EF4-FFF2-40B4-BE49-F238E27FC236}">
                <a16:creationId xmlns:a16="http://schemas.microsoft.com/office/drawing/2014/main" id="{D743879F-00F0-566D-8A81-A21E5B675490}"/>
              </a:ext>
            </a:extLst>
          </p:cNvPr>
          <p:cNvGraphicFramePr>
            <a:graphicFrameLocks noGrp="1"/>
          </p:cNvGraphicFramePr>
          <p:nvPr>
            <p:extLst>
              <p:ext uri="{D42A27DB-BD31-4B8C-83A1-F6EECF244321}">
                <p14:modId xmlns:p14="http://schemas.microsoft.com/office/powerpoint/2010/main" val="3086514313"/>
              </p:ext>
            </p:extLst>
          </p:nvPr>
        </p:nvGraphicFramePr>
        <p:xfrm>
          <a:off x="497929" y="1706369"/>
          <a:ext cx="11196139" cy="5048818"/>
        </p:xfrm>
        <a:graphic>
          <a:graphicData uri="http://schemas.openxmlformats.org/drawingml/2006/table">
            <a:tbl>
              <a:tblPr/>
              <a:tblGrid>
                <a:gridCol w="453210">
                  <a:extLst>
                    <a:ext uri="{9D8B030D-6E8A-4147-A177-3AD203B41FA5}">
                      <a16:colId xmlns:a16="http://schemas.microsoft.com/office/drawing/2014/main" val="232975009"/>
                    </a:ext>
                  </a:extLst>
                </a:gridCol>
                <a:gridCol w="1355422">
                  <a:extLst>
                    <a:ext uri="{9D8B030D-6E8A-4147-A177-3AD203B41FA5}">
                      <a16:colId xmlns:a16="http://schemas.microsoft.com/office/drawing/2014/main" val="785303415"/>
                    </a:ext>
                  </a:extLst>
                </a:gridCol>
                <a:gridCol w="2876357">
                  <a:extLst>
                    <a:ext uri="{9D8B030D-6E8A-4147-A177-3AD203B41FA5}">
                      <a16:colId xmlns:a16="http://schemas.microsoft.com/office/drawing/2014/main" val="2413870011"/>
                    </a:ext>
                  </a:extLst>
                </a:gridCol>
                <a:gridCol w="1273610">
                  <a:extLst>
                    <a:ext uri="{9D8B030D-6E8A-4147-A177-3AD203B41FA5}">
                      <a16:colId xmlns:a16="http://schemas.microsoft.com/office/drawing/2014/main" val="1904706511"/>
                    </a:ext>
                  </a:extLst>
                </a:gridCol>
                <a:gridCol w="1073266">
                  <a:extLst>
                    <a:ext uri="{9D8B030D-6E8A-4147-A177-3AD203B41FA5}">
                      <a16:colId xmlns:a16="http://schemas.microsoft.com/office/drawing/2014/main" val="1261089464"/>
                    </a:ext>
                  </a:extLst>
                </a:gridCol>
                <a:gridCol w="1202059">
                  <a:extLst>
                    <a:ext uri="{9D8B030D-6E8A-4147-A177-3AD203B41FA5}">
                      <a16:colId xmlns:a16="http://schemas.microsoft.com/office/drawing/2014/main" val="3569328776"/>
                    </a:ext>
                  </a:extLst>
                </a:gridCol>
                <a:gridCol w="987405">
                  <a:extLst>
                    <a:ext uri="{9D8B030D-6E8A-4147-A177-3AD203B41FA5}">
                      <a16:colId xmlns:a16="http://schemas.microsoft.com/office/drawing/2014/main" val="1379136875"/>
                    </a:ext>
                  </a:extLst>
                </a:gridCol>
                <a:gridCol w="987405">
                  <a:extLst>
                    <a:ext uri="{9D8B030D-6E8A-4147-A177-3AD203B41FA5}">
                      <a16:colId xmlns:a16="http://schemas.microsoft.com/office/drawing/2014/main" val="1990831582"/>
                    </a:ext>
                  </a:extLst>
                </a:gridCol>
                <a:gridCol w="987405">
                  <a:extLst>
                    <a:ext uri="{9D8B030D-6E8A-4147-A177-3AD203B41FA5}">
                      <a16:colId xmlns:a16="http://schemas.microsoft.com/office/drawing/2014/main" val="566365327"/>
                    </a:ext>
                  </a:extLst>
                </a:gridCol>
              </a:tblGrid>
              <a:tr h="352755">
                <a:tc>
                  <a:txBody>
                    <a:bodyPr/>
                    <a:lstStyle/>
                    <a:p>
                      <a:pPr algn="ctr" fontAlgn="ctr"/>
                      <a:r>
                        <a:rPr lang="en-IN" sz="1400" b="0" i="0" u="none" strike="noStrike">
                          <a:solidFill>
                            <a:srgbClr val="000000"/>
                          </a:solidFill>
                          <a:effectLst/>
                          <a:latin typeface="Calibri"/>
                        </a:rPr>
                        <a:t>54</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Sahapur</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Vasant Subashrao Deshmukh</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33,52,221</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15-12-2022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9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17.10%</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3672374295"/>
                  </a:ext>
                </a:extLst>
              </a:tr>
              <a:tr h="352755">
                <a:tc>
                  <a:txBody>
                    <a:bodyPr/>
                    <a:lstStyle/>
                    <a:p>
                      <a:pPr algn="ctr" fontAlgn="ctr"/>
                      <a:r>
                        <a:rPr lang="en-IN" sz="1400" b="0" i="0" u="none" strike="noStrike">
                          <a:solidFill>
                            <a:srgbClr val="000000"/>
                          </a:solidFill>
                          <a:effectLst/>
                          <a:latin typeface="Calibri"/>
                        </a:rPr>
                        <a:t>55</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Songiri</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Sanjay Madhukarrai Ghadge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57,73,368</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15-12-2022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9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12.17%</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732302081"/>
                  </a:ext>
                </a:extLst>
              </a:tr>
              <a:tr h="352755">
                <a:tc>
                  <a:txBody>
                    <a:bodyPr/>
                    <a:lstStyle/>
                    <a:p>
                      <a:pPr algn="ctr" fontAlgn="ctr"/>
                      <a:r>
                        <a:rPr lang="en-IN" sz="1400" b="0" i="0" u="none" strike="noStrike">
                          <a:solidFill>
                            <a:srgbClr val="000000"/>
                          </a:solidFill>
                          <a:effectLst/>
                          <a:latin typeface="Calibri"/>
                        </a:rPr>
                        <a:t>56</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Titwan</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Narendra Gopalrao Sure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85,36,468</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15-12-2022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9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10.67%</a:t>
                      </a: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672868426"/>
                  </a:ext>
                </a:extLst>
              </a:tr>
              <a:tr h="352755">
                <a:tc>
                  <a:txBody>
                    <a:bodyPr/>
                    <a:lstStyle/>
                    <a:p>
                      <a:pPr algn="ctr" fontAlgn="ctr"/>
                      <a:r>
                        <a:rPr lang="en-IN" sz="1400" b="0" i="0" u="none" strike="noStrike">
                          <a:solidFill>
                            <a:srgbClr val="000000"/>
                          </a:solidFill>
                          <a:effectLst/>
                          <a:latin typeface="Calibri"/>
                        </a:rPr>
                        <a:t>57</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Kothali Kh</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Ishwar Ramji Jadhav</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46,50,212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10-07-2022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9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10.51%</a:t>
                      </a: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lnR w="12700" cap="flat" cmpd="sng" algn="ctr">
                      <a:solidFill>
                        <a:schemeClr val="tx1"/>
                      </a:solidFill>
                      <a:prstDash val="solid"/>
                      <a:round/>
                      <a:headEnd type="none" w="med" len="med"/>
                      <a:tailEnd type="none" w="med" len="med"/>
                    </a:lnR>
                    <a:lnTlToBr w="12700" cmpd="sng">
                      <a:noFill/>
                      <a:prstDash val="solid"/>
                    </a:lnTlToBr>
                    <a:lnBlToTr w="12700" cmpd="sng">
                      <a:noFill/>
                      <a:prstDash val="solid"/>
                    </a:lnBlToTr>
                    <a:noFill/>
                  </a:tcP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lToBr w="12700" cmpd="sng">
                      <a:noFill/>
                      <a:prstDash val="solid"/>
                    </a:lnTlToBr>
                    <a:lnBlToTr w="12700" cmpd="sng">
                      <a:noFill/>
                      <a:prstDash val="solid"/>
                    </a:lnBlToTr>
                    <a:noFill/>
                  </a:tcPr>
                </a:tc>
                <a:extLst>
                  <a:ext uri="{0D108BD9-81ED-4DB2-BD59-A6C34878D82A}">
                    <a16:rowId xmlns:a16="http://schemas.microsoft.com/office/drawing/2014/main" val="958823137"/>
                  </a:ext>
                </a:extLst>
              </a:tr>
              <a:tr h="352755">
                <a:tc>
                  <a:txBody>
                    <a:bodyPr/>
                    <a:lstStyle/>
                    <a:p>
                      <a:pPr algn="ctr" fontAlgn="ctr"/>
                      <a:r>
                        <a:rPr lang="en-IN" sz="1400" b="0" i="0" u="none" strike="noStrike">
                          <a:solidFill>
                            <a:srgbClr val="000000"/>
                          </a:solidFill>
                          <a:effectLst/>
                          <a:latin typeface="Calibri"/>
                        </a:rPr>
                        <a:t>58</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Sevanagar (N.V)</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Mangesh Trimbakrao mahale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56,79,121</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15-12-2022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9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9.58%</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3365865322"/>
                  </a:ext>
                </a:extLst>
              </a:tr>
              <a:tr h="352755">
                <a:tc>
                  <a:txBody>
                    <a:bodyPr/>
                    <a:lstStyle/>
                    <a:p>
                      <a:pPr algn="ctr" fontAlgn="ctr"/>
                      <a:r>
                        <a:rPr lang="en-IN" sz="1400" b="0" i="0" u="none" strike="noStrike">
                          <a:solidFill>
                            <a:srgbClr val="000000"/>
                          </a:solidFill>
                          <a:effectLst/>
                          <a:latin typeface="Calibri"/>
                        </a:rPr>
                        <a:t>59</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Nihida-Lakhmapur</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Gajanan Dattatrya Deshpande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1,31,54,377</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12-05-2022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9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8.69%</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916623691"/>
                  </a:ext>
                </a:extLst>
              </a:tr>
              <a:tr h="352755">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60</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Pardi mozari</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Gajanan Deshpande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40,31,539</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07-07-2022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9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8.44%</a:t>
                      </a:r>
                    </a:p>
                  </a:txBody>
                  <a:tcPr marL="9525" marR="9525" marT="9525" marB="0" anchor="ctr"/>
                </a:tc>
                <a:tc>
                  <a:txBody>
                    <a:bodyPr/>
                    <a:lstStyle/>
                    <a:p>
                      <a:pPr algn="ctr" fontAlgn="ctr"/>
                      <a:r>
                        <a:rPr lang="en-IN" sz="1400" b="0" i="0" u="none" strike="noStrike">
                          <a:solidFill>
                            <a:srgbClr val="000000"/>
                          </a:solidFill>
                          <a:effectLst/>
                          <a:latin typeface="Calibri"/>
                        </a:rPr>
                        <a:t>-</a:t>
                      </a: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1265709391"/>
                  </a:ext>
                </a:extLst>
              </a:tr>
              <a:tr h="352755">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61</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Kothali Bk</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Sanjay Madhukarrao Ghadge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63,16,644</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08-08-2022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6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7.51%</a:t>
                      </a:r>
                    </a:p>
                  </a:txBody>
                  <a:tcPr marL="9525" marR="9525" marT="9525" marB="0" anchor="ctr"/>
                </a:tc>
                <a:tc>
                  <a:txBody>
                    <a:bodyPr/>
                    <a:lstStyle/>
                    <a:p>
                      <a:pPr algn="ctr" fontAlgn="ctr"/>
                      <a:r>
                        <a:rPr lang="en-IN" sz="1400" b="0" i="0" u="none" strike="noStrike">
                          <a:solidFill>
                            <a:srgbClr val="000000"/>
                          </a:solidFill>
                          <a:effectLst/>
                          <a:latin typeface="Calibri"/>
                        </a:rPr>
                        <a:t>-</a:t>
                      </a: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417525817"/>
                  </a:ext>
                </a:extLst>
              </a:tr>
              <a:tr h="352755">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62</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Wadgaon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Sanjay Ghadge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50,46,752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15-12-2022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9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3.65%</a:t>
                      </a:r>
                    </a:p>
                  </a:txBody>
                  <a:tcPr marL="9525" marR="9525" marT="9525" marB="0" anchor="ctr"/>
                </a:tc>
                <a:tc>
                  <a:txBody>
                    <a:bodyPr/>
                    <a:lstStyle/>
                    <a:p>
                      <a:pPr algn="ctr" fontAlgn="ctr"/>
                      <a:r>
                        <a:rPr lang="en-IN" sz="1400" b="0" i="0" u="none" strike="noStrike">
                          <a:solidFill>
                            <a:srgbClr val="000000"/>
                          </a:solidFill>
                          <a:effectLst/>
                          <a:latin typeface="Calibri"/>
                        </a:rPr>
                        <a:t>-</a:t>
                      </a: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097610716"/>
                  </a:ext>
                </a:extLst>
              </a:tr>
              <a:tr h="352755">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63</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Dhanora</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Vasantrao Subashrao Deshmukh</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36,02,638</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15-12-2022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9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3.10%</a:t>
                      </a:r>
                    </a:p>
                  </a:txBody>
                  <a:tcPr marL="9525" marR="9525" marT="9525" marB="0" anchor="ctr"/>
                </a:tc>
                <a:tc>
                  <a:txBody>
                    <a:bodyPr/>
                    <a:lstStyle/>
                    <a:p>
                      <a:pPr algn="ctr" fontAlgn="ctr"/>
                      <a:r>
                        <a:rPr lang="en-IN" sz="1400" b="0" i="0" u="none" strike="noStrike">
                          <a:solidFill>
                            <a:srgbClr val="000000"/>
                          </a:solidFill>
                          <a:effectLst/>
                          <a:latin typeface="Calibri"/>
                        </a:rPr>
                        <a:t>-</a:t>
                      </a: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789831600"/>
                  </a:ext>
                </a:extLst>
              </a:tr>
              <a:tr h="352755">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64</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Chelka</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Narendra Gopalrao Sure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29,40,084</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12-05-2022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9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3.00%</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3969378695"/>
                  </a:ext>
                </a:extLst>
              </a:tr>
              <a:tr h="463003">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65</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Chichkhed / Kasarkhed</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Mohan Kakar</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73,03,006</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08-12-2022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9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0.75%</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4216080532"/>
                  </a:ext>
                </a:extLst>
              </a:tr>
              <a:tr h="352755">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66</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Titawa</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Gajanan Deshpande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50,65,132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23-06-2022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9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0.48%</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439046834"/>
                  </a:ext>
                </a:extLst>
              </a:tr>
              <a:tr h="352755">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67</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Sawarkhed</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Vishal Nagarao Dubole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dirty="0">
                          <a:solidFill>
                            <a:srgbClr val="000000"/>
                          </a:solidFill>
                          <a:effectLst/>
                          <a:latin typeface="Calibri" panose="020F0502020204030204" pitchFamily="34" charset="0"/>
                          <a:cs typeface="Calibri" panose="020F0502020204030204" pitchFamily="34" charset="0"/>
                        </a:rPr>
                        <a:t>37,71,792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29-11-2022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9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0.25%</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extLst>
                  <a:ext uri="{0D108BD9-81ED-4DB2-BD59-A6C34878D82A}">
                    <a16:rowId xmlns:a16="http://schemas.microsoft.com/office/drawing/2014/main" val="2936910034"/>
                  </a:ext>
                </a:extLst>
              </a:tr>
            </a:tbl>
          </a:graphicData>
        </a:graphic>
      </p:graphicFrame>
    </p:spTree>
    <p:extLst>
      <p:ext uri="{BB962C8B-B14F-4D97-AF65-F5344CB8AC3E}">
        <p14:creationId xmlns:p14="http://schemas.microsoft.com/office/powerpoint/2010/main" val="20823404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207817" y="102811"/>
            <a:ext cx="11776365" cy="923349"/>
          </a:xfrm>
          <a:solidFill>
            <a:schemeClr val="accent4">
              <a:lumMod val="20000"/>
              <a:lumOff val="80000"/>
            </a:schemeClr>
          </a:solidFill>
        </p:spPr>
        <p:txBody>
          <a:bodyPr>
            <a:normAutofit fontScale="90000"/>
          </a:bodyPr>
          <a:lstStyle/>
          <a:p>
            <a:pPr algn="ctr"/>
            <a:r>
              <a:rPr lang="en-US" b="1" dirty="0">
                <a:latin typeface="+mn-lt"/>
              </a:rPr>
              <a:t>Abstract of Schemes – Work in Progress</a:t>
            </a:r>
            <a:br>
              <a:rPr lang="en-US" b="1" dirty="0">
                <a:latin typeface="+mn-lt"/>
              </a:rPr>
            </a:br>
            <a:r>
              <a:rPr lang="en-US" sz="3100" b="1" dirty="0">
                <a:latin typeface="+mn-lt"/>
              </a:rPr>
              <a:t>Category – “Retro”</a:t>
            </a:r>
          </a:p>
        </p:txBody>
      </p:sp>
      <p:graphicFrame>
        <p:nvGraphicFramePr>
          <p:cNvPr id="6" name="Table 5"/>
          <p:cNvGraphicFramePr>
            <a:graphicFrameLocks noGrp="1"/>
          </p:cNvGraphicFramePr>
          <p:nvPr/>
        </p:nvGraphicFramePr>
        <p:xfrm>
          <a:off x="497929" y="1113183"/>
          <a:ext cx="11196139" cy="593185"/>
        </p:xfrm>
        <a:graphic>
          <a:graphicData uri="http://schemas.openxmlformats.org/drawingml/2006/table">
            <a:tbl>
              <a:tblPr/>
              <a:tblGrid>
                <a:gridCol w="453210">
                  <a:extLst>
                    <a:ext uri="{9D8B030D-6E8A-4147-A177-3AD203B41FA5}">
                      <a16:colId xmlns:a16="http://schemas.microsoft.com/office/drawing/2014/main" val="20000"/>
                    </a:ext>
                  </a:extLst>
                </a:gridCol>
                <a:gridCol w="1355422">
                  <a:extLst>
                    <a:ext uri="{9D8B030D-6E8A-4147-A177-3AD203B41FA5}">
                      <a16:colId xmlns:a16="http://schemas.microsoft.com/office/drawing/2014/main" val="20001"/>
                    </a:ext>
                  </a:extLst>
                </a:gridCol>
                <a:gridCol w="2876357">
                  <a:extLst>
                    <a:ext uri="{9D8B030D-6E8A-4147-A177-3AD203B41FA5}">
                      <a16:colId xmlns:a16="http://schemas.microsoft.com/office/drawing/2014/main" val="20002"/>
                    </a:ext>
                  </a:extLst>
                </a:gridCol>
                <a:gridCol w="1273610">
                  <a:extLst>
                    <a:ext uri="{9D8B030D-6E8A-4147-A177-3AD203B41FA5}">
                      <a16:colId xmlns:a16="http://schemas.microsoft.com/office/drawing/2014/main" val="20003"/>
                    </a:ext>
                  </a:extLst>
                </a:gridCol>
                <a:gridCol w="1073266">
                  <a:extLst>
                    <a:ext uri="{9D8B030D-6E8A-4147-A177-3AD203B41FA5}">
                      <a16:colId xmlns:a16="http://schemas.microsoft.com/office/drawing/2014/main" val="20004"/>
                    </a:ext>
                  </a:extLst>
                </a:gridCol>
                <a:gridCol w="1202059">
                  <a:extLst>
                    <a:ext uri="{9D8B030D-6E8A-4147-A177-3AD203B41FA5}">
                      <a16:colId xmlns:a16="http://schemas.microsoft.com/office/drawing/2014/main" val="20005"/>
                    </a:ext>
                  </a:extLst>
                </a:gridCol>
                <a:gridCol w="987405">
                  <a:extLst>
                    <a:ext uri="{9D8B030D-6E8A-4147-A177-3AD203B41FA5}">
                      <a16:colId xmlns:a16="http://schemas.microsoft.com/office/drawing/2014/main" val="20006"/>
                    </a:ext>
                  </a:extLst>
                </a:gridCol>
                <a:gridCol w="987405">
                  <a:extLst>
                    <a:ext uri="{9D8B030D-6E8A-4147-A177-3AD203B41FA5}">
                      <a16:colId xmlns:a16="http://schemas.microsoft.com/office/drawing/2014/main" val="20007"/>
                    </a:ext>
                  </a:extLst>
                </a:gridCol>
                <a:gridCol w="987405">
                  <a:extLst>
                    <a:ext uri="{9D8B030D-6E8A-4147-A177-3AD203B41FA5}">
                      <a16:colId xmlns:a16="http://schemas.microsoft.com/office/drawing/2014/main" val="20008"/>
                    </a:ext>
                  </a:extLst>
                </a:gridCol>
              </a:tblGrid>
              <a:tr h="593185">
                <a:tc>
                  <a:txBody>
                    <a:bodyPr/>
                    <a:lstStyle/>
                    <a:p>
                      <a:pPr algn="ctr" fontAlgn="ctr"/>
                      <a:r>
                        <a:rPr lang="en-IN" sz="1600" b="1" i="0" u="none" strike="noStrike" dirty="0" err="1">
                          <a:solidFill>
                            <a:srgbClr val="000000"/>
                          </a:solidFill>
                          <a:effectLst/>
                          <a:latin typeface="Calibri" panose="020F0502020204030204"/>
                        </a:rPr>
                        <a:t>Sr</a:t>
                      </a:r>
                      <a:r>
                        <a:rPr lang="en-IN" sz="1600" b="1" i="0" u="none" strike="noStrike" dirty="0">
                          <a:solidFill>
                            <a:srgbClr val="000000"/>
                          </a:solidFill>
                          <a:effectLst/>
                          <a:latin typeface="Calibri" panose="020F0502020204030204"/>
                        </a:rPr>
                        <a:t> No</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Scheme Name</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Name of Agency</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W.O. Amount</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a:t>
                      </a:r>
                      <a:r>
                        <a:rPr lang="en-IN" sz="1600" b="1" i="0" u="none" strike="noStrike" dirty="0" err="1">
                          <a:solidFill>
                            <a:srgbClr val="000000"/>
                          </a:solidFill>
                          <a:effectLst/>
                          <a:latin typeface="Calibri" panose="020F0502020204030204"/>
                        </a:rPr>
                        <a:t>excl</a:t>
                      </a:r>
                      <a:r>
                        <a:rPr lang="en-IN" sz="1600" b="1" i="0" u="none" strike="noStrike" dirty="0">
                          <a:solidFill>
                            <a:srgbClr val="000000"/>
                          </a:solidFill>
                          <a:effectLst/>
                          <a:latin typeface="Calibri" panose="020F0502020204030204"/>
                        </a:rPr>
                        <a:t> GST)</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W.O.</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Date</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Construction</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Period</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a:rPr>
                        <a:t>Physical </a:t>
                      </a:r>
                    </a:p>
                    <a:p>
                      <a:pPr algn="ctr" fontAlgn="ctr"/>
                      <a:r>
                        <a:rPr lang="en-IN" sz="1600" b="1" i="0" u="none" strike="noStrike" dirty="0">
                          <a:solidFill>
                            <a:srgbClr val="000000"/>
                          </a:solidFill>
                          <a:effectLst/>
                          <a:latin typeface="Calibri"/>
                        </a:rPr>
                        <a:t>Progress</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US" sz="1600" b="1" i="0" u="none" strike="noStrike" dirty="0">
                          <a:solidFill>
                            <a:srgbClr val="000000"/>
                          </a:solidFill>
                          <a:effectLst/>
                          <a:latin typeface="Calibri"/>
                        </a:rPr>
                        <a:t>RA Bill</a:t>
                      </a:r>
                    </a:p>
                    <a:p>
                      <a:pPr algn="ctr" fontAlgn="ctr"/>
                      <a:r>
                        <a:rPr lang="en-US" sz="1100" b="1" i="0" u="none" strike="noStrike" dirty="0">
                          <a:solidFill>
                            <a:srgbClr val="000000"/>
                          </a:solidFill>
                          <a:effectLst/>
                          <a:latin typeface="Calibri"/>
                        </a:rPr>
                        <a:t>(Recommended)</a:t>
                      </a:r>
                    </a:p>
                    <a:p>
                      <a:pPr algn="ctr" fontAlgn="ctr"/>
                      <a:r>
                        <a:rPr lang="en-US" sz="1100" b="1" i="0" u="none" strike="noStrike" dirty="0">
                          <a:solidFill>
                            <a:srgbClr val="000000"/>
                          </a:solidFill>
                          <a:effectLst/>
                          <a:latin typeface="Calibri"/>
                        </a:rPr>
                        <a:t>%</a:t>
                      </a:r>
                      <a:endParaRPr lang="en-IN" sz="1100" b="1" i="0" u="none" strike="noStrike" dirty="0">
                        <a:solidFill>
                          <a:srgbClr val="000000"/>
                        </a:solidFill>
                        <a:effectLst/>
                        <a:latin typeface="Calibri"/>
                      </a:endParaRP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mn-lt"/>
                          <a:ea typeface="+mn-ea"/>
                          <a:cs typeface="+mn-cs"/>
                        </a:rPr>
                        <a:t>RA Bill</a:t>
                      </a:r>
                    </a:p>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mn-lt"/>
                          <a:ea typeface="+mn-ea"/>
                          <a:cs typeface="+mn-cs"/>
                        </a:rPr>
                        <a:t>(Recommended)</a:t>
                      </a:r>
                    </a:p>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mn-lt"/>
                          <a:ea typeface="+mn-ea"/>
                          <a:cs typeface="+mn-cs"/>
                        </a:rPr>
                        <a:t>In Lakhs</a:t>
                      </a:r>
                      <a:endParaRPr kumimoji="0" lang="en-IN" sz="1100" b="1" i="0" u="none" strike="noStrike" kern="1200" cap="none" spc="0" normalizeH="0" baseline="0" noProof="0" dirty="0">
                        <a:ln>
                          <a:noFill/>
                        </a:ln>
                        <a:solidFill>
                          <a:srgbClr val="000000"/>
                        </a:solidFill>
                        <a:effectLst/>
                        <a:uLnTx/>
                        <a:uFillTx/>
                        <a:latin typeface="+mn-lt"/>
                        <a:ea typeface="+mn-ea"/>
                        <a:cs typeface="+mn-cs"/>
                      </a:endParaRP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extLst>
                  <a:ext uri="{0D108BD9-81ED-4DB2-BD59-A6C34878D82A}">
                    <a16:rowId xmlns:a16="http://schemas.microsoft.com/office/drawing/2014/main" val="10000"/>
                  </a:ext>
                </a:extLst>
              </a:tr>
            </a:tbl>
          </a:graphicData>
        </a:graphic>
      </p:graphicFrame>
      <p:graphicFrame>
        <p:nvGraphicFramePr>
          <p:cNvPr id="2" name="Table 1">
            <a:extLst>
              <a:ext uri="{FF2B5EF4-FFF2-40B4-BE49-F238E27FC236}">
                <a16:creationId xmlns:a16="http://schemas.microsoft.com/office/drawing/2014/main" id="{D743879F-00F0-566D-8A81-A21E5B675490}"/>
              </a:ext>
            </a:extLst>
          </p:cNvPr>
          <p:cNvGraphicFramePr>
            <a:graphicFrameLocks noGrp="1"/>
          </p:cNvGraphicFramePr>
          <p:nvPr>
            <p:extLst>
              <p:ext uri="{D42A27DB-BD31-4B8C-83A1-F6EECF244321}">
                <p14:modId xmlns:p14="http://schemas.microsoft.com/office/powerpoint/2010/main" val="1287771865"/>
              </p:ext>
            </p:extLst>
          </p:nvPr>
        </p:nvGraphicFramePr>
        <p:xfrm>
          <a:off x="497929" y="1706369"/>
          <a:ext cx="11196139" cy="5048820"/>
        </p:xfrm>
        <a:graphic>
          <a:graphicData uri="http://schemas.openxmlformats.org/drawingml/2006/table">
            <a:tbl>
              <a:tblPr/>
              <a:tblGrid>
                <a:gridCol w="453210">
                  <a:extLst>
                    <a:ext uri="{9D8B030D-6E8A-4147-A177-3AD203B41FA5}">
                      <a16:colId xmlns:a16="http://schemas.microsoft.com/office/drawing/2014/main" val="232975009"/>
                    </a:ext>
                  </a:extLst>
                </a:gridCol>
                <a:gridCol w="1355422">
                  <a:extLst>
                    <a:ext uri="{9D8B030D-6E8A-4147-A177-3AD203B41FA5}">
                      <a16:colId xmlns:a16="http://schemas.microsoft.com/office/drawing/2014/main" val="785303415"/>
                    </a:ext>
                  </a:extLst>
                </a:gridCol>
                <a:gridCol w="2876357">
                  <a:extLst>
                    <a:ext uri="{9D8B030D-6E8A-4147-A177-3AD203B41FA5}">
                      <a16:colId xmlns:a16="http://schemas.microsoft.com/office/drawing/2014/main" val="2413870011"/>
                    </a:ext>
                  </a:extLst>
                </a:gridCol>
                <a:gridCol w="1273610">
                  <a:extLst>
                    <a:ext uri="{9D8B030D-6E8A-4147-A177-3AD203B41FA5}">
                      <a16:colId xmlns:a16="http://schemas.microsoft.com/office/drawing/2014/main" val="1904706511"/>
                    </a:ext>
                  </a:extLst>
                </a:gridCol>
                <a:gridCol w="1073266">
                  <a:extLst>
                    <a:ext uri="{9D8B030D-6E8A-4147-A177-3AD203B41FA5}">
                      <a16:colId xmlns:a16="http://schemas.microsoft.com/office/drawing/2014/main" val="1261089464"/>
                    </a:ext>
                  </a:extLst>
                </a:gridCol>
                <a:gridCol w="1202059">
                  <a:extLst>
                    <a:ext uri="{9D8B030D-6E8A-4147-A177-3AD203B41FA5}">
                      <a16:colId xmlns:a16="http://schemas.microsoft.com/office/drawing/2014/main" val="3569328776"/>
                    </a:ext>
                  </a:extLst>
                </a:gridCol>
                <a:gridCol w="987405">
                  <a:extLst>
                    <a:ext uri="{9D8B030D-6E8A-4147-A177-3AD203B41FA5}">
                      <a16:colId xmlns:a16="http://schemas.microsoft.com/office/drawing/2014/main" val="1379136875"/>
                    </a:ext>
                  </a:extLst>
                </a:gridCol>
                <a:gridCol w="987405">
                  <a:extLst>
                    <a:ext uri="{9D8B030D-6E8A-4147-A177-3AD203B41FA5}">
                      <a16:colId xmlns:a16="http://schemas.microsoft.com/office/drawing/2014/main" val="1990831582"/>
                    </a:ext>
                  </a:extLst>
                </a:gridCol>
                <a:gridCol w="987405">
                  <a:extLst>
                    <a:ext uri="{9D8B030D-6E8A-4147-A177-3AD203B41FA5}">
                      <a16:colId xmlns:a16="http://schemas.microsoft.com/office/drawing/2014/main" val="566365327"/>
                    </a:ext>
                  </a:extLst>
                </a:gridCol>
              </a:tblGrid>
              <a:tr h="360630">
                <a:tc>
                  <a:txBody>
                    <a:bodyPr/>
                    <a:lstStyle/>
                    <a:p>
                      <a:pPr algn="ctr" fontAlgn="ctr"/>
                      <a:r>
                        <a:rPr lang="en-IN" sz="1400" b="0" i="0" u="none" strike="noStrike">
                          <a:solidFill>
                            <a:srgbClr val="000000"/>
                          </a:solidFill>
                          <a:effectLst/>
                          <a:latin typeface="Calibri"/>
                        </a:rPr>
                        <a:t>68</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Jamkeshwar</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Rajesh Gulabrao Ghule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55,73,843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29-07-2022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9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0.25%</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3672374295"/>
                  </a:ext>
                </a:extLst>
              </a:tr>
              <a:tr h="360630">
                <a:tc>
                  <a:txBody>
                    <a:bodyPr/>
                    <a:lstStyle/>
                    <a:p>
                      <a:pPr algn="ctr" fontAlgn="ctr"/>
                      <a:r>
                        <a:rPr lang="en-IN" sz="1400" b="0" i="0" u="none" strike="noStrike">
                          <a:solidFill>
                            <a:srgbClr val="000000"/>
                          </a:solidFill>
                          <a:effectLst/>
                          <a:latin typeface="Calibri"/>
                        </a:rPr>
                        <a:t>69</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Shelu Bk.</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Rajesh Ghule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56,70,820</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15-12-2022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9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0.23%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732302081"/>
                  </a:ext>
                </a:extLst>
              </a:tr>
              <a:tr h="360630">
                <a:tc>
                  <a:txBody>
                    <a:bodyPr/>
                    <a:lstStyle/>
                    <a:p>
                      <a:pPr algn="ctr" fontAlgn="ctr"/>
                      <a:r>
                        <a:rPr lang="en-IN" sz="1400" b="0" i="0" u="none" strike="noStrike">
                          <a:solidFill>
                            <a:srgbClr val="000000"/>
                          </a:solidFill>
                          <a:effectLst/>
                          <a:latin typeface="Calibri"/>
                        </a:rPr>
                        <a:t>70</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Hatola</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Mohan G. Kakar (Sharma)</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1,10,96,757</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27-11-2022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9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0.12%</a:t>
                      </a: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672868426"/>
                  </a:ext>
                </a:extLst>
              </a:tr>
              <a:tr h="360630">
                <a:tc>
                  <a:txBody>
                    <a:bodyPr/>
                    <a:lstStyle/>
                    <a:p>
                      <a:pPr algn="ctr" fontAlgn="ctr"/>
                      <a:r>
                        <a:rPr lang="en-IN" sz="1400" b="0" i="0" u="none" strike="noStrike">
                          <a:solidFill>
                            <a:srgbClr val="000000"/>
                          </a:solidFill>
                          <a:effectLst/>
                          <a:latin typeface="Calibri"/>
                        </a:rPr>
                        <a:t>71</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Umardari</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Vishal Nagorao Dubole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36,86,192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09-07-2022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9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0.10%</a:t>
                      </a: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lnR w="12700" cap="flat" cmpd="sng" algn="ctr">
                      <a:solidFill>
                        <a:schemeClr val="tx1"/>
                      </a:solidFill>
                      <a:prstDash val="solid"/>
                      <a:round/>
                      <a:headEnd type="none" w="med" len="med"/>
                      <a:tailEnd type="none" w="med" len="med"/>
                    </a:lnR>
                    <a:lnTlToBr w="12700" cmpd="sng">
                      <a:noFill/>
                      <a:prstDash val="solid"/>
                    </a:lnTlToBr>
                    <a:lnBlToTr w="12700" cmpd="sng">
                      <a:noFill/>
                      <a:prstDash val="solid"/>
                    </a:lnBlToTr>
                    <a:noFill/>
                  </a:tcP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lToBr w="12700" cmpd="sng">
                      <a:noFill/>
                      <a:prstDash val="solid"/>
                    </a:lnTlToBr>
                    <a:lnBlToTr w="12700" cmpd="sng">
                      <a:noFill/>
                      <a:prstDash val="solid"/>
                    </a:lnBlToTr>
                    <a:noFill/>
                  </a:tcPr>
                </a:tc>
                <a:extLst>
                  <a:ext uri="{0D108BD9-81ED-4DB2-BD59-A6C34878D82A}">
                    <a16:rowId xmlns:a16="http://schemas.microsoft.com/office/drawing/2014/main" val="958823137"/>
                  </a:ext>
                </a:extLst>
              </a:tr>
              <a:tr h="360630">
                <a:tc gridSpan="9">
                  <a:txBody>
                    <a:bodyPr/>
                    <a:lstStyle/>
                    <a:p>
                      <a:pPr algn="ctr" fontAlgn="ctr"/>
                      <a:r>
                        <a:rPr lang="en-US" sz="1400" b="1" i="0" u="none" strike="noStrike" dirty="0" err="1">
                          <a:solidFill>
                            <a:schemeClr val="tx1"/>
                          </a:solidFill>
                          <a:effectLst/>
                          <a:latin typeface="Calibri" panose="020F0502020204030204" pitchFamily="34" charset="0"/>
                          <a:cs typeface="Calibri" panose="020F0502020204030204" pitchFamily="34" charset="0"/>
                        </a:rPr>
                        <a:t>Murtizapur</a:t>
                      </a:r>
                      <a:r>
                        <a:rPr lang="en-US" sz="1400" b="1" i="0" u="none" strike="noStrike" dirty="0">
                          <a:solidFill>
                            <a:schemeClr val="tx1"/>
                          </a:solidFill>
                          <a:effectLst/>
                          <a:latin typeface="Calibri" panose="020F0502020204030204" pitchFamily="34" charset="0"/>
                          <a:cs typeface="Calibri" panose="020F0502020204030204" pitchFamily="34" charset="0"/>
                        </a:rPr>
                        <a:t> Taluka</a:t>
                      </a: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hMerge="1">
                  <a:txBody>
                    <a:bodyPr/>
                    <a:lstStyle/>
                    <a:p>
                      <a:pPr algn="ctr" fontAlgn="ctr"/>
                      <a:r>
                        <a:rPr lang="en-US" sz="1400" b="0" i="0" u="none" strike="noStrike" dirty="0" err="1">
                          <a:solidFill>
                            <a:schemeClr val="tx1"/>
                          </a:solidFill>
                          <a:effectLst/>
                          <a:latin typeface="Calibri" panose="020F0502020204030204" pitchFamily="34" charset="0"/>
                          <a:cs typeface="Calibri" panose="020F0502020204030204" pitchFamily="34" charset="0"/>
                        </a:rPr>
                        <a:t>Murtizapur</a:t>
                      </a:r>
                      <a:r>
                        <a:rPr lang="en-US" sz="1400" b="0" i="0" u="none" strike="noStrike" dirty="0">
                          <a:solidFill>
                            <a:schemeClr val="tx1"/>
                          </a:solidFill>
                          <a:effectLst/>
                          <a:latin typeface="Calibri" panose="020F0502020204030204" pitchFamily="34" charset="0"/>
                          <a:cs typeface="Calibri" panose="020F0502020204030204" pitchFamily="34" charset="0"/>
                        </a:rPr>
                        <a:t> Taluka</a:t>
                      </a: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IN" sz="1400" b="0" i="0" u="none" strike="noStrike" dirty="0">
                        <a:solidFill>
                          <a:srgbClr val="000000"/>
                        </a:solidFill>
                        <a:effectLst/>
                        <a:latin typeface="Calibri"/>
                      </a:endParaRPr>
                    </a:p>
                  </a:txBody>
                  <a:tcPr marL="9525" marR="9525" marT="9525" marB="0" anchor="ctr"/>
                </a:tc>
                <a:tc hMerge="1">
                  <a:txBody>
                    <a:bodyPr/>
                    <a:lstStyle/>
                    <a:p>
                      <a:pPr algn="ctr" fontAlgn="ct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3365865322"/>
                  </a:ext>
                </a:extLst>
              </a:tr>
              <a:tr h="360630">
                <a:tc>
                  <a:txBody>
                    <a:bodyPr/>
                    <a:lstStyle/>
                    <a:p>
                      <a:pPr algn="ctr" fontAlgn="ctr"/>
                      <a:r>
                        <a:rPr lang="en-IN" sz="1400" b="0" i="0" u="none" strike="noStrike">
                          <a:solidFill>
                            <a:srgbClr val="000000"/>
                          </a:solidFill>
                          <a:effectLst/>
                          <a:latin typeface="Calibri"/>
                        </a:rPr>
                        <a:t>72</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Salatwada</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Prakash V. Raut</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14,99,099</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09-08-2022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9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83.49%</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82.95%</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dirty="0">
                          <a:solidFill>
                            <a:srgbClr val="000000"/>
                          </a:solidFill>
                          <a:effectLst/>
                          <a:latin typeface="Calibri"/>
                        </a:rPr>
                        <a:t>12.44</a:t>
                      </a:r>
                    </a:p>
                  </a:txBody>
                  <a:tcPr marL="9525" marR="9525" marT="9525" marB="0" anchor="ctr"/>
                </a:tc>
                <a:extLst>
                  <a:ext uri="{0D108BD9-81ED-4DB2-BD59-A6C34878D82A}">
                    <a16:rowId xmlns:a16="http://schemas.microsoft.com/office/drawing/2014/main" val="2916623691"/>
                  </a:ext>
                </a:extLst>
              </a:tr>
              <a:tr h="360630">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73</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Sakhari</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Gopal Baburao Gunjkar</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15,58,982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15-12-2022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6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31.94%</a:t>
                      </a:r>
                    </a:p>
                  </a:txBody>
                  <a:tcPr marL="9525" marR="9525" marT="9525" marB="0" anchor="ctr"/>
                </a:tc>
                <a:tc>
                  <a:txBody>
                    <a:bodyPr/>
                    <a:lstStyle/>
                    <a:p>
                      <a:pPr algn="ctr" fontAlgn="ctr"/>
                      <a:r>
                        <a:rPr lang="en-IN" sz="1400" b="0" i="0" u="none" strike="noStrike">
                          <a:solidFill>
                            <a:srgbClr val="000000"/>
                          </a:solidFill>
                          <a:effectLst/>
                          <a:latin typeface="Calibri"/>
                        </a:rPr>
                        <a:t>-</a:t>
                      </a: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1265709391"/>
                  </a:ext>
                </a:extLst>
              </a:tr>
              <a:tr h="360630">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74</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Kawtha Sopinath</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Narendra Gopalrao Sure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45,73,501</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12-07-2022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9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27.76%</a:t>
                      </a:r>
                    </a:p>
                  </a:txBody>
                  <a:tcPr marL="9525" marR="9525" marT="9525" marB="0" anchor="ctr"/>
                </a:tc>
                <a:tc>
                  <a:txBody>
                    <a:bodyPr/>
                    <a:lstStyle/>
                    <a:p>
                      <a:pPr algn="ctr" fontAlgn="ctr"/>
                      <a:r>
                        <a:rPr lang="en-IN" sz="1400" b="0" i="0" u="none" strike="noStrike">
                          <a:solidFill>
                            <a:srgbClr val="000000"/>
                          </a:solidFill>
                          <a:effectLst/>
                          <a:latin typeface="Calibri"/>
                        </a:rPr>
                        <a:t>20.73%</a:t>
                      </a:r>
                    </a:p>
                  </a:txBody>
                  <a:tcPr marL="9525" marR="9525" marT="9525" marB="0" anchor="ctr"/>
                </a:tc>
                <a:tc>
                  <a:txBody>
                    <a:bodyPr/>
                    <a:lstStyle/>
                    <a:p>
                      <a:pPr algn="ctr" fontAlgn="ctr"/>
                      <a:r>
                        <a:rPr lang="en-IN" sz="1400" b="0" i="0" u="none" strike="noStrike">
                          <a:solidFill>
                            <a:srgbClr val="000000"/>
                          </a:solidFill>
                          <a:effectLst/>
                          <a:latin typeface="Calibri"/>
                        </a:rPr>
                        <a:t>9.48</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417525817"/>
                  </a:ext>
                </a:extLst>
              </a:tr>
              <a:tr h="360630">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75</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Borgaon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Narendra Gopalrao Sure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58,68,035</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12-05-2022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9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24.37%</a:t>
                      </a:r>
                    </a:p>
                  </a:txBody>
                  <a:tcPr marL="9525" marR="9525" marT="9525" marB="0" anchor="ctr"/>
                </a:tc>
                <a:tc>
                  <a:txBody>
                    <a:bodyPr/>
                    <a:lstStyle/>
                    <a:p>
                      <a:pPr algn="ctr" fontAlgn="ctr"/>
                      <a:r>
                        <a:rPr lang="en-IN" sz="1400" b="0" i="0" u="none" strike="noStrike">
                          <a:solidFill>
                            <a:srgbClr val="000000"/>
                          </a:solidFill>
                          <a:effectLst/>
                          <a:latin typeface="Calibri"/>
                        </a:rPr>
                        <a:t>-</a:t>
                      </a: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097610716"/>
                  </a:ext>
                </a:extLst>
              </a:tr>
              <a:tr h="360630">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76</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Kharab Naole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Vishal Nagorao Dubole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38,58,258</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12-05-2022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9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19.27%</a:t>
                      </a:r>
                    </a:p>
                  </a:txBody>
                  <a:tcPr marL="9525" marR="9525" marT="9525" marB="0" anchor="ctr"/>
                </a:tc>
                <a:tc>
                  <a:txBody>
                    <a:bodyPr/>
                    <a:lstStyle/>
                    <a:p>
                      <a:pPr algn="ctr" fontAlgn="ctr"/>
                      <a:r>
                        <a:rPr lang="en-IN" sz="1400" b="0" i="0" u="none" strike="noStrike">
                          <a:solidFill>
                            <a:srgbClr val="000000"/>
                          </a:solidFill>
                          <a:effectLst/>
                          <a:latin typeface="Calibri"/>
                        </a:rPr>
                        <a:t>-</a:t>
                      </a: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789831600"/>
                  </a:ext>
                </a:extLst>
              </a:tr>
              <a:tr h="360630">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77</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Wadgaon Kurum</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Deepak V. Shah</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56,01,503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24-11-2022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9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10.73%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3969378695"/>
                  </a:ext>
                </a:extLst>
              </a:tr>
              <a:tr h="360630">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78</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Kawhla</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Narendra Gopalrao Sure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30,46,604</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12-07-2022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9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3.86%</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4216080532"/>
                  </a:ext>
                </a:extLst>
              </a:tr>
              <a:tr h="360630">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79</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Shelu Wetal</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Ratnadeep Janrao Apgad</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35,22,427</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22-11-2022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9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2.88%</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439046834"/>
                  </a:ext>
                </a:extLst>
              </a:tr>
              <a:tr h="360630">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80</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Samsherpur</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Mohan G. Kakar</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30,75,504</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29-11-2022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9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2.62%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extLst>
                  <a:ext uri="{0D108BD9-81ED-4DB2-BD59-A6C34878D82A}">
                    <a16:rowId xmlns:a16="http://schemas.microsoft.com/office/drawing/2014/main" val="2936910034"/>
                  </a:ext>
                </a:extLst>
              </a:tr>
            </a:tbl>
          </a:graphicData>
        </a:graphic>
      </p:graphicFrame>
    </p:spTree>
    <p:extLst>
      <p:ext uri="{BB962C8B-B14F-4D97-AF65-F5344CB8AC3E}">
        <p14:creationId xmlns:p14="http://schemas.microsoft.com/office/powerpoint/2010/main" val="40803944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ENGAGE" val="{&quot;SavedSwatch&quot;:&quot;-16748873|-4715511|-15368417|-11851413|-11645362|Markido&quot;,&quot;Id&quot;:&quot;6427c7fc3332364a1c3705f1&quot;,&quot;SmartGridHorizontal&quot;:0,&quot;LinkedExcelSources&quot;:{},&quot;LinkedProjectSources&quot;:{},&quot;FlowConfig&quot;:{&quot;Canvas&quot;:{&quot;Slide&quot;:-1,&quot;Width&quot;:0,&quot;Height&quot;:0},&quot;Timeline&quot;:{&quot;Actions&quot;:[]}},&quot;LinkedSlideMergeSources&quot;:{},&quot;LinkedSharePointSlideMergeSources&quot;:{}}"/>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11286</TotalTime>
  <Words>3103</Words>
  <Application>Microsoft Office PowerPoint</Application>
  <PresentationFormat>Widescreen</PresentationFormat>
  <Paragraphs>1823</Paragraphs>
  <Slides>31</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31</vt:i4>
      </vt:variant>
    </vt:vector>
  </HeadingPairs>
  <TitlesOfParts>
    <vt:vector size="37" baseType="lpstr">
      <vt:lpstr>Arial</vt:lpstr>
      <vt:lpstr>Arial Black</vt:lpstr>
      <vt:lpstr>Calibri</vt:lpstr>
      <vt:lpstr>Calibri Light</vt:lpstr>
      <vt:lpstr>Roboto Slab</vt:lpstr>
      <vt:lpstr>Office Theme</vt:lpstr>
      <vt:lpstr>PowerPoint Presentation</vt:lpstr>
      <vt:lpstr>District Overview</vt:lpstr>
      <vt:lpstr>Executive Summary Work in Progress Schemes</vt:lpstr>
      <vt:lpstr>Abstract of Schemes – Work in Progress Category – “Retro”</vt:lpstr>
      <vt:lpstr>Abstract of Schemes – Work in Progress Category – “Retro”</vt:lpstr>
      <vt:lpstr>Abstract of Schemes – Work in Progress Category – “Retro”</vt:lpstr>
      <vt:lpstr>Abstract of Schemes – Work in Progress Category – “Retro”</vt:lpstr>
      <vt:lpstr>Abstract of Schemes – Work in Progress Category – “Retro”</vt:lpstr>
      <vt:lpstr>Abstract of Schemes – Work in Progress Category – “Retro”</vt:lpstr>
      <vt:lpstr>Abstract of Schemes – Work in Progress Category – “Retro”</vt:lpstr>
      <vt:lpstr>Abstract of Schemes – Work in Progress Category – “Retro”</vt:lpstr>
      <vt:lpstr>Abstract of Schemes – Work in Progress Category – “Retro”</vt:lpstr>
      <vt:lpstr>Abstract of Schemes – Work in Progress Category – “Retro”</vt:lpstr>
      <vt:lpstr>Abstract of Schemes – Work in Progress Category – “New”</vt:lpstr>
      <vt:lpstr>Abstract of Schemes – Work in Progress Category – “New”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DeepakRanjan Nayak</dc:creator>
  <cp:lastModifiedBy>Ashutosh Garg</cp:lastModifiedBy>
  <cp:revision>624</cp:revision>
  <dcterms:created xsi:type="dcterms:W3CDTF">2022-03-31T07:35:09Z</dcterms:created>
  <dcterms:modified xsi:type="dcterms:W3CDTF">2023-04-04T05:15:24Z</dcterms:modified>
</cp:coreProperties>
</file>